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945" r:id="rId2"/>
  </p:sldMasterIdLst>
  <p:notesMasterIdLst>
    <p:notesMasterId r:id="rId66"/>
  </p:notesMasterIdLst>
  <p:handoutMasterIdLst>
    <p:handoutMasterId r:id="rId67"/>
  </p:handoutMasterIdLst>
  <p:sldIdLst>
    <p:sldId id="500" r:id="rId3"/>
    <p:sldId id="735" r:id="rId4"/>
    <p:sldId id="764" r:id="rId5"/>
    <p:sldId id="710" r:id="rId6"/>
    <p:sldId id="711" r:id="rId7"/>
    <p:sldId id="714" r:id="rId8"/>
    <p:sldId id="716" r:id="rId9"/>
    <p:sldId id="719" r:id="rId10"/>
    <p:sldId id="721" r:id="rId11"/>
    <p:sldId id="722" r:id="rId12"/>
    <p:sldId id="723" r:id="rId13"/>
    <p:sldId id="720" r:id="rId14"/>
    <p:sldId id="730" r:id="rId15"/>
    <p:sldId id="734" r:id="rId16"/>
    <p:sldId id="731" r:id="rId17"/>
    <p:sldId id="732" r:id="rId18"/>
    <p:sldId id="773" r:id="rId19"/>
    <p:sldId id="727" r:id="rId20"/>
    <p:sldId id="738" r:id="rId21"/>
    <p:sldId id="765" r:id="rId22"/>
    <p:sldId id="768" r:id="rId23"/>
    <p:sldId id="769" r:id="rId24"/>
    <p:sldId id="745" r:id="rId25"/>
    <p:sldId id="746" r:id="rId26"/>
    <p:sldId id="774" r:id="rId27"/>
    <p:sldId id="739" r:id="rId28"/>
    <p:sldId id="818" r:id="rId29"/>
    <p:sldId id="756" r:id="rId30"/>
    <p:sldId id="776" r:id="rId31"/>
    <p:sldId id="777" r:id="rId32"/>
    <p:sldId id="778" r:id="rId33"/>
    <p:sldId id="779" r:id="rId34"/>
    <p:sldId id="781" r:id="rId35"/>
    <p:sldId id="782" r:id="rId36"/>
    <p:sldId id="783" r:id="rId37"/>
    <p:sldId id="784" r:id="rId38"/>
    <p:sldId id="790" r:id="rId39"/>
    <p:sldId id="812" r:id="rId40"/>
    <p:sldId id="813" r:id="rId41"/>
    <p:sldId id="814" r:id="rId42"/>
    <p:sldId id="815" r:id="rId43"/>
    <p:sldId id="816" r:id="rId44"/>
    <p:sldId id="819" r:id="rId45"/>
    <p:sldId id="820" r:id="rId46"/>
    <p:sldId id="821" r:id="rId47"/>
    <p:sldId id="823" r:id="rId48"/>
    <p:sldId id="824" r:id="rId49"/>
    <p:sldId id="825" r:id="rId50"/>
    <p:sldId id="828" r:id="rId51"/>
    <p:sldId id="829" r:id="rId52"/>
    <p:sldId id="830" r:id="rId53"/>
    <p:sldId id="831" r:id="rId54"/>
    <p:sldId id="832" r:id="rId55"/>
    <p:sldId id="833" r:id="rId56"/>
    <p:sldId id="834" r:id="rId57"/>
    <p:sldId id="835" r:id="rId58"/>
    <p:sldId id="836" r:id="rId59"/>
    <p:sldId id="837" r:id="rId60"/>
    <p:sldId id="839" r:id="rId61"/>
    <p:sldId id="840" r:id="rId62"/>
    <p:sldId id="841" r:id="rId63"/>
    <p:sldId id="842" r:id="rId64"/>
    <p:sldId id="843" r:id="rId65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vittoria deloulay" initials="vd" lastIdx="18" clrIdx="0"/>
  <p:cmAuthor id="1" name="carykell" initials="c" lastIdx="1" clrIdx="1"/>
  <p:cmAuthor id="2" name="Jane Gibbons" initials="JG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4"/>
    <a:srgbClr val="678DC5"/>
    <a:srgbClr val="3E67A4"/>
    <a:srgbClr val="3E8DC5"/>
    <a:srgbClr val="5F5F65"/>
    <a:srgbClr val="7E7E86"/>
    <a:srgbClr val="FFFFFF"/>
    <a:srgbClr val="8E8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283" autoAdjust="0"/>
    <p:restoredTop sz="84037" autoAdjust="0"/>
  </p:normalViewPr>
  <p:slideViewPr>
    <p:cSldViewPr snapToGrid="0">
      <p:cViewPr>
        <p:scale>
          <a:sx n="66" d="100"/>
          <a:sy n="66" d="100"/>
        </p:scale>
        <p:origin x="-1464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  <p:sld r:id="rId26" collapse="1"/>
      <p:sld r:id="rId27" collapse="1"/>
      <p:sld r:id="rId28" collapse="1"/>
      <p:sld r:id="rId29" collapse="1"/>
      <p:sld r:id="rId30" collapse="1"/>
      <p:sld r:id="rId31" collapse="1"/>
      <p:sld r:id="rId32" collapse="1"/>
      <p:sld r:id="rId33" collapse="1"/>
      <p:sld r:id="rId34" collapse="1"/>
      <p:sld r:id="rId35" collapse="1"/>
      <p:sld r:id="rId36" collapse="1"/>
      <p:sld r:id="rId37" collapse="1"/>
      <p:sld r:id="rId38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7596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commentAuthors" Target="commentAuthors.xml"/><Relationship Id="rId7" Type="http://schemas.openxmlformats.org/officeDocument/2006/relationships/slide" Target="slides/slide5.xml"/><Relationship Id="rId71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viewProps" Target="viewProps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0.xml"/><Relationship Id="rId13" Type="http://schemas.openxmlformats.org/officeDocument/2006/relationships/slide" Target="slides/slide15.xml"/><Relationship Id="rId18" Type="http://schemas.openxmlformats.org/officeDocument/2006/relationships/slide" Target="slides/slide21.xml"/><Relationship Id="rId26" Type="http://schemas.openxmlformats.org/officeDocument/2006/relationships/slide" Target="slides/slide31.xml"/><Relationship Id="rId3" Type="http://schemas.openxmlformats.org/officeDocument/2006/relationships/slide" Target="slides/slide5.xml"/><Relationship Id="rId21" Type="http://schemas.openxmlformats.org/officeDocument/2006/relationships/slide" Target="slides/slide24.xml"/><Relationship Id="rId34" Type="http://schemas.openxmlformats.org/officeDocument/2006/relationships/slide" Target="slides/slide59.xml"/><Relationship Id="rId7" Type="http://schemas.openxmlformats.org/officeDocument/2006/relationships/slide" Target="slides/slide9.xml"/><Relationship Id="rId12" Type="http://schemas.openxmlformats.org/officeDocument/2006/relationships/slide" Target="slides/slide14.xml"/><Relationship Id="rId17" Type="http://schemas.openxmlformats.org/officeDocument/2006/relationships/slide" Target="slides/slide20.xml"/><Relationship Id="rId25" Type="http://schemas.openxmlformats.org/officeDocument/2006/relationships/slide" Target="slides/slide30.xml"/><Relationship Id="rId33" Type="http://schemas.openxmlformats.org/officeDocument/2006/relationships/slide" Target="slides/slide58.xml"/><Relationship Id="rId38" Type="http://schemas.openxmlformats.org/officeDocument/2006/relationships/slide" Target="slides/slide63.xml"/><Relationship Id="rId2" Type="http://schemas.openxmlformats.org/officeDocument/2006/relationships/slide" Target="slides/slide4.xml"/><Relationship Id="rId16" Type="http://schemas.openxmlformats.org/officeDocument/2006/relationships/slide" Target="slides/slide19.xml"/><Relationship Id="rId20" Type="http://schemas.openxmlformats.org/officeDocument/2006/relationships/slide" Target="slides/slide23.xml"/><Relationship Id="rId29" Type="http://schemas.openxmlformats.org/officeDocument/2006/relationships/slide" Target="slides/slide54.xml"/><Relationship Id="rId1" Type="http://schemas.openxmlformats.org/officeDocument/2006/relationships/slide" Target="slides/slide2.xml"/><Relationship Id="rId6" Type="http://schemas.openxmlformats.org/officeDocument/2006/relationships/slide" Target="slides/slide8.xml"/><Relationship Id="rId11" Type="http://schemas.openxmlformats.org/officeDocument/2006/relationships/slide" Target="slides/slide13.xml"/><Relationship Id="rId24" Type="http://schemas.openxmlformats.org/officeDocument/2006/relationships/slide" Target="slides/slide29.xml"/><Relationship Id="rId32" Type="http://schemas.openxmlformats.org/officeDocument/2006/relationships/slide" Target="slides/slide57.xml"/><Relationship Id="rId37" Type="http://schemas.openxmlformats.org/officeDocument/2006/relationships/slide" Target="slides/slide62.xml"/><Relationship Id="rId5" Type="http://schemas.openxmlformats.org/officeDocument/2006/relationships/slide" Target="slides/slide7.xml"/><Relationship Id="rId15" Type="http://schemas.openxmlformats.org/officeDocument/2006/relationships/slide" Target="slides/slide18.xml"/><Relationship Id="rId23" Type="http://schemas.openxmlformats.org/officeDocument/2006/relationships/slide" Target="slides/slide28.xml"/><Relationship Id="rId28" Type="http://schemas.openxmlformats.org/officeDocument/2006/relationships/slide" Target="slides/slide53.xml"/><Relationship Id="rId36" Type="http://schemas.openxmlformats.org/officeDocument/2006/relationships/slide" Target="slides/slide61.xml"/><Relationship Id="rId10" Type="http://schemas.openxmlformats.org/officeDocument/2006/relationships/slide" Target="slides/slide12.xml"/><Relationship Id="rId19" Type="http://schemas.openxmlformats.org/officeDocument/2006/relationships/slide" Target="slides/slide22.xml"/><Relationship Id="rId31" Type="http://schemas.openxmlformats.org/officeDocument/2006/relationships/slide" Target="slides/slide56.xml"/><Relationship Id="rId4" Type="http://schemas.openxmlformats.org/officeDocument/2006/relationships/slide" Target="slides/slide6.xml"/><Relationship Id="rId9" Type="http://schemas.openxmlformats.org/officeDocument/2006/relationships/slide" Target="slides/slide11.xml"/><Relationship Id="rId14" Type="http://schemas.openxmlformats.org/officeDocument/2006/relationships/slide" Target="slides/slide16.xml"/><Relationship Id="rId22" Type="http://schemas.openxmlformats.org/officeDocument/2006/relationships/slide" Target="slides/slide26.xml"/><Relationship Id="rId27" Type="http://schemas.openxmlformats.org/officeDocument/2006/relationships/slide" Target="slides/slide32.xml"/><Relationship Id="rId30" Type="http://schemas.openxmlformats.org/officeDocument/2006/relationships/slide" Target="slides/slide55.xml"/><Relationship Id="rId35" Type="http://schemas.openxmlformats.org/officeDocument/2006/relationships/slide" Target="slides/slide60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3-10-09T11:21:04.245" idx="1">
    <p:pos x="1556" y="933"/>
    <p:text>this graphic is from page 4.2.1.5, please replace with the graphic from 4.2.1.3</p:tex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47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n-US" sz="800"/>
              <a:t>© 2006, Cisco Systems, Inc. All rights reserved.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n-US" sz="800"/>
              <a:t>Presentation_ID.scr</a:t>
            </a:r>
          </a:p>
        </p:txBody>
      </p:sp>
      <p:sp>
        <p:nvSpPr>
          <p:cNvPr id="108548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8549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/>
          <a:p>
            <a:pPr algn="r" defTabSz="903288">
              <a:lnSpc>
                <a:spcPct val="100000"/>
              </a:lnSpc>
            </a:pPr>
            <a:fld id="{2E09094E-08C8-408C-AB8A-4622A2A54240}" type="slidenum">
              <a:rPr lang="en-US" sz="800"/>
              <a:pPr algn="r" defTabSz="903288">
                <a:lnSpc>
                  <a:spcPct val="100000"/>
                </a:lnSpc>
              </a:pPr>
              <a:t>‹#›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655816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7347" name="Rectangle 9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n-US" sz="800"/>
              <a:t>© 2006, Cisco Systems, Inc. All rights reserved.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n-US" sz="800"/>
              <a:t>Presentation_ID.scr</a:t>
            </a:r>
          </a:p>
        </p:txBody>
      </p:sp>
      <p:sp>
        <p:nvSpPr>
          <p:cNvPr id="57348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/>
            </a:lvl1pPr>
          </a:lstStyle>
          <a:p>
            <a:pPr>
              <a:defRPr/>
            </a:pPr>
            <a:fld id="{DFC9B780-5DB9-4EA3-984D-3ED5FA4B047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57350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Body Text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85270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A96EB1EB-B24C-4552-B40F-C9B043E6F693}" type="slidenum">
              <a:rPr lang="en-US" sz="800" smtClean="0"/>
              <a:pPr/>
              <a:t>1</a:t>
            </a:fld>
            <a:endParaRPr lang="en-US" sz="800" smtClean="0"/>
          </a:p>
        </p:txBody>
      </p:sp>
      <p:sp>
        <p:nvSpPr>
          <p:cNvPr id="583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n-US" b="1" smtClean="0"/>
              <a:t>Cisco Networking Academy program</a:t>
            </a:r>
          </a:p>
          <a:p>
            <a:pPr>
              <a:buFontTx/>
              <a:buNone/>
            </a:pPr>
            <a:r>
              <a:rPr lang="en-US" b="1" smtClean="0"/>
              <a:t>Introduction to Network</a:t>
            </a:r>
          </a:p>
          <a:p>
            <a:pPr>
              <a:buFontTx/>
              <a:buNone/>
            </a:pPr>
            <a:r>
              <a:rPr lang="en-US" sz="1300" b="1" smtClean="0"/>
              <a:t>Chapter 2: Configuring a Network Operating System</a:t>
            </a:r>
            <a:endParaRPr lang="en-GB" b="1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E50CCF95-693E-4F51-9A39-79F48A11E5D4}" type="slidenum">
              <a:rPr lang="en-US" sz="800" smtClean="0"/>
              <a:pPr/>
              <a:t>10</a:t>
            </a:fld>
            <a:endParaRPr lang="en-US" sz="800" smtClean="0"/>
          </a:p>
        </p:txBody>
      </p:sp>
      <p:sp>
        <p:nvSpPr>
          <p:cNvPr id="727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2.1.3.3  Global Configuration Mode and </a:t>
            </a:r>
            <a:r>
              <a:rPr lang="en-US" b="1" dirty="0" err="1" smtClean="0"/>
              <a:t>Submodes</a:t>
            </a:r>
            <a:endParaRPr lang="en-US" b="1" dirty="0" smtClean="0"/>
          </a:p>
          <a:p>
            <a:r>
              <a:rPr lang="en-US" dirty="0" smtClean="0"/>
              <a:t>Global configuration mode and interface configuration modes can only be reached from the privileged EXEC mode.</a:t>
            </a:r>
          </a:p>
          <a:p>
            <a:r>
              <a:rPr lang="en-US" dirty="0" smtClean="0"/>
              <a:t>From global </a:t>
            </a:r>
            <a:r>
              <a:rPr lang="en-US" dirty="0" err="1" smtClean="0"/>
              <a:t>config</a:t>
            </a:r>
            <a:r>
              <a:rPr lang="en-US" dirty="0" smtClean="0"/>
              <a:t>, CLI configuration changes are made that affect the operation of the device as a whole. </a:t>
            </a:r>
          </a:p>
          <a:p>
            <a:r>
              <a:rPr lang="en-US" dirty="0" smtClean="0"/>
              <a:t>Switch# </a:t>
            </a:r>
            <a:r>
              <a:rPr lang="en-US" b="1" dirty="0" smtClean="0"/>
              <a:t>configure terminal</a:t>
            </a:r>
            <a:endParaRPr lang="en-US" dirty="0" smtClean="0"/>
          </a:p>
          <a:p>
            <a:r>
              <a:rPr lang="en-US" dirty="0" smtClean="0"/>
              <a:t>Switch(</a:t>
            </a:r>
            <a:r>
              <a:rPr lang="en-US" dirty="0" err="1" smtClean="0"/>
              <a:t>config</a:t>
            </a:r>
            <a:r>
              <a:rPr lang="en-US" dirty="0" smtClean="0"/>
              <a:t>)#</a:t>
            </a:r>
          </a:p>
          <a:p>
            <a:r>
              <a:rPr lang="en-US" dirty="0" smtClean="0"/>
              <a:t>From the global </a:t>
            </a:r>
            <a:r>
              <a:rPr lang="en-US" dirty="0" err="1" smtClean="0"/>
              <a:t>config</a:t>
            </a:r>
            <a:r>
              <a:rPr lang="en-US" dirty="0" smtClean="0"/>
              <a:t> mode, the user can enter different </a:t>
            </a:r>
            <a:r>
              <a:rPr lang="en-US" dirty="0" err="1" smtClean="0"/>
              <a:t>subconfiguration</a:t>
            </a:r>
            <a:r>
              <a:rPr lang="en-US" dirty="0" smtClean="0"/>
              <a:t> modes. Each of these modes allows the configuration of a particular part or function of the IOS device. </a:t>
            </a:r>
          </a:p>
          <a:p>
            <a:r>
              <a:rPr lang="en-US" dirty="0" smtClean="0"/>
              <a:t>Interface mode - to configure one of the network interfaces (Fa0/0, S0/0/0)</a:t>
            </a:r>
          </a:p>
          <a:p>
            <a:r>
              <a:rPr lang="en-US" dirty="0" smtClean="0"/>
              <a:t>Line mode - to configure one of the physical or virtual lines (console, AUX, VTY)</a:t>
            </a:r>
          </a:p>
          <a:p>
            <a:r>
              <a:rPr lang="en-US" dirty="0" smtClean="0"/>
              <a:t>To exit a specific configuration mode and return to global configuration mode, enter</a:t>
            </a:r>
            <a:r>
              <a:rPr lang="en-US" b="1" dirty="0" smtClean="0"/>
              <a:t> exit</a:t>
            </a:r>
            <a:r>
              <a:rPr lang="en-US" dirty="0" smtClean="0"/>
              <a:t> at a prompt. To leave configuration mode completely and return to privileged EXEC mode, enter </a:t>
            </a:r>
            <a:r>
              <a:rPr lang="en-US" b="1" dirty="0" smtClean="0"/>
              <a:t>end </a:t>
            </a:r>
            <a:r>
              <a:rPr lang="en-US" dirty="0" smtClean="0"/>
              <a:t>or use the key sequence </a:t>
            </a:r>
            <a:r>
              <a:rPr lang="en-US" b="1" dirty="0" smtClean="0"/>
              <a:t>Ctrl-Z</a:t>
            </a:r>
            <a:r>
              <a:rPr lang="en-US" dirty="0" smtClean="0"/>
              <a:t>.</a:t>
            </a:r>
          </a:p>
          <a:p>
            <a:r>
              <a:rPr lang="en-US" dirty="0" smtClean="0"/>
              <a:t>As commands are used and modes are changed, the prompt changes to reflect the current context.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FAB0165-F392-4C97-A3FB-3579C6CC7796}" type="slidenum">
              <a:rPr lang="en-US" sz="800" smtClean="0"/>
              <a:pPr/>
              <a:t>11</a:t>
            </a:fld>
            <a:endParaRPr lang="en-US" sz="800" smtClean="0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2.1.3.4  Navigating between IOS Modes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/>
              <a:t>The </a:t>
            </a:r>
            <a:r>
              <a:rPr lang="en-US" b="1" dirty="0" smtClean="0"/>
              <a:t>enable</a:t>
            </a:r>
            <a:r>
              <a:rPr lang="en-US" dirty="0" smtClean="0"/>
              <a:t> and </a:t>
            </a:r>
            <a:r>
              <a:rPr lang="en-US" b="1" dirty="0" smtClean="0"/>
              <a:t>disable</a:t>
            </a:r>
            <a:r>
              <a:rPr lang="en-US" dirty="0" smtClean="0"/>
              <a:t> commands are used to change the CLI between the user EXEC mode and the privileged EXEC mode, respectively.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C0BEDF71-DB3B-4331-A284-9199DC5A16E8}" type="slidenum">
              <a:rPr lang="en-US" sz="800" smtClean="0"/>
              <a:pPr/>
              <a:t>12</a:t>
            </a:fld>
            <a:endParaRPr lang="en-US" sz="800" smtClean="0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2.1.4.1  IOS Command Structure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/>
              <a:t>Each IOS command has a specific format or syntax and can only be executed at the appropriate mode.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/>
              <a:t>The commands are not case-sensitive. Following the command are one or more keywords and arguments.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/>
              <a:t>Unlike a keyword, an argument is generally not a predefined word. An argument is a value or variable defined by the user</a:t>
            </a:r>
          </a:p>
          <a:p>
            <a:r>
              <a:rPr lang="en-US" dirty="0" smtClean="0"/>
              <a:t>Switch&gt; </a:t>
            </a:r>
            <a:r>
              <a:rPr lang="en-US" b="1" dirty="0" smtClean="0"/>
              <a:t>ping</a:t>
            </a:r>
            <a:r>
              <a:rPr lang="en-US" dirty="0" smtClean="0"/>
              <a:t> </a:t>
            </a:r>
            <a:r>
              <a:rPr lang="en-US" i="1" dirty="0" smtClean="0"/>
              <a:t>IP address</a:t>
            </a:r>
            <a:endParaRPr lang="en-US" dirty="0" smtClean="0"/>
          </a:p>
          <a:p>
            <a:r>
              <a:rPr lang="en-US" dirty="0" smtClean="0"/>
              <a:t>Switch&gt; </a:t>
            </a:r>
            <a:r>
              <a:rPr lang="en-US" b="1" dirty="0" smtClean="0"/>
              <a:t>ping</a:t>
            </a:r>
            <a:r>
              <a:rPr lang="en-US" dirty="0" smtClean="0"/>
              <a:t> </a:t>
            </a:r>
            <a:r>
              <a:rPr lang="en-US" b="1" dirty="0" smtClean="0"/>
              <a:t>10.10.10.5</a:t>
            </a:r>
            <a:endParaRPr lang="en-US" dirty="0" smtClean="0"/>
          </a:p>
          <a:p>
            <a:r>
              <a:rPr lang="en-US" dirty="0" smtClean="0"/>
              <a:t>The command is </a:t>
            </a:r>
            <a:r>
              <a:rPr lang="en-US" b="1" dirty="0" smtClean="0"/>
              <a:t>ping</a:t>
            </a:r>
            <a:r>
              <a:rPr lang="en-US" dirty="0" smtClean="0"/>
              <a:t> and the user defined argument is the </a:t>
            </a:r>
            <a:r>
              <a:rPr lang="en-US" b="1" dirty="0" smtClean="0"/>
              <a:t>10.10.10.5</a:t>
            </a:r>
            <a:r>
              <a:rPr lang="en-US" dirty="0" smtClean="0"/>
              <a:t>.</a:t>
            </a:r>
          </a:p>
          <a:p>
            <a:r>
              <a:rPr lang="en-US" dirty="0" smtClean="0"/>
              <a:t>Similarly, the syntax for entering </a:t>
            </a:r>
            <a:r>
              <a:rPr lang="en-US" dirty="0" err="1" smtClean="0"/>
              <a:t>the</a:t>
            </a:r>
            <a:r>
              <a:rPr lang="en-US" b="1" dirty="0" err="1" smtClean="0"/>
              <a:t>traceroute</a:t>
            </a:r>
            <a:r>
              <a:rPr lang="en-US" dirty="0" smtClean="0"/>
              <a:t> command is:</a:t>
            </a:r>
          </a:p>
          <a:p>
            <a:r>
              <a:rPr lang="en-US" dirty="0" smtClean="0"/>
              <a:t>Switch&gt; </a:t>
            </a:r>
            <a:r>
              <a:rPr lang="en-US" b="1" dirty="0" err="1" smtClean="0"/>
              <a:t>traceroute</a:t>
            </a:r>
            <a:r>
              <a:rPr lang="en-US" dirty="0" smtClean="0"/>
              <a:t> </a:t>
            </a:r>
            <a:r>
              <a:rPr lang="en-US" i="1" dirty="0" smtClean="0"/>
              <a:t>IP address</a:t>
            </a:r>
            <a:endParaRPr lang="en-US" dirty="0" smtClean="0"/>
          </a:p>
          <a:p>
            <a:r>
              <a:rPr lang="en-US" dirty="0" smtClean="0"/>
              <a:t>Switch&gt; </a:t>
            </a:r>
            <a:r>
              <a:rPr lang="en-US" b="1" dirty="0" err="1" smtClean="0"/>
              <a:t>traceroute</a:t>
            </a:r>
            <a:r>
              <a:rPr lang="en-US" dirty="0" smtClean="0"/>
              <a:t> </a:t>
            </a:r>
            <a:r>
              <a:rPr lang="en-US" b="1" dirty="0" smtClean="0"/>
              <a:t>192.168.254.254</a:t>
            </a:r>
            <a:endParaRPr lang="en-US" dirty="0" smtClean="0"/>
          </a:p>
          <a:p>
            <a:r>
              <a:rPr lang="en-US" dirty="0" smtClean="0"/>
              <a:t>The command is </a:t>
            </a:r>
            <a:r>
              <a:rPr lang="en-US" b="1" dirty="0" err="1" smtClean="0"/>
              <a:t>traceroute</a:t>
            </a:r>
            <a:r>
              <a:rPr lang="en-US" b="1" dirty="0" smtClean="0"/>
              <a:t> </a:t>
            </a:r>
            <a:r>
              <a:rPr lang="en-US" dirty="0" smtClean="0"/>
              <a:t>and the user defined argument is the </a:t>
            </a:r>
            <a:r>
              <a:rPr lang="en-US" b="1" dirty="0" smtClean="0"/>
              <a:t>192.168.254.254</a:t>
            </a:r>
            <a:r>
              <a:rPr lang="en-US" dirty="0" smtClean="0"/>
              <a:t>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6F4E0352-9AC4-4BF7-8437-99DDEB68E4B8}" type="slidenum">
              <a:rPr lang="en-US" sz="800" smtClean="0"/>
              <a:pPr/>
              <a:t>13</a:t>
            </a:fld>
            <a:endParaRPr lang="en-US" sz="800" smtClean="0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2.1.4.3  Context Sensitive Help</a:t>
            </a:r>
          </a:p>
          <a:p>
            <a:r>
              <a:rPr lang="en-US" dirty="0" smtClean="0"/>
              <a:t>The IOS has several forms of help available:</a:t>
            </a:r>
          </a:p>
          <a:p>
            <a:r>
              <a:rPr lang="en-US" dirty="0" smtClean="0"/>
              <a:t>Context-sensitive help</a:t>
            </a:r>
          </a:p>
          <a:p>
            <a:r>
              <a:rPr lang="en-US" dirty="0" smtClean="0"/>
              <a:t>Command Syntax Check</a:t>
            </a:r>
          </a:p>
          <a:p>
            <a:r>
              <a:rPr lang="en-US" dirty="0" smtClean="0"/>
              <a:t>Hot Keys and Shortcuts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CB17BCE3-D07B-4105-835F-C584C80D9F47}" type="slidenum">
              <a:rPr lang="en-US" sz="800" smtClean="0"/>
              <a:pPr/>
              <a:t>14</a:t>
            </a:fld>
            <a:endParaRPr lang="en-US" sz="800" smtClean="0"/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  <a:defRPr/>
            </a:pPr>
            <a:r>
              <a:rPr lang="en-US" b="1" dirty="0" smtClean="0"/>
              <a:t>2.1.4.4  Command Syntax Check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endParaRPr lang="en-US" dirty="0" smtClean="0"/>
          </a:p>
          <a:p>
            <a:pPr marL="0" indent="0">
              <a:buFontTx/>
              <a:buNone/>
              <a:defRPr/>
            </a:pPr>
            <a:r>
              <a:rPr lang="en-US" dirty="0" smtClean="0"/>
              <a:t>There are three different types of error messages:</a:t>
            </a:r>
          </a:p>
          <a:p>
            <a:pPr>
              <a:defRPr/>
            </a:pPr>
            <a:r>
              <a:rPr lang="en-US" dirty="0" smtClean="0"/>
              <a:t>Ambiguous command</a:t>
            </a:r>
          </a:p>
          <a:p>
            <a:pPr>
              <a:defRPr/>
            </a:pPr>
            <a:r>
              <a:rPr lang="en-US" dirty="0" smtClean="0"/>
              <a:t>Incomplete command</a:t>
            </a:r>
          </a:p>
          <a:p>
            <a:pPr>
              <a:defRPr/>
            </a:pPr>
            <a:r>
              <a:rPr lang="en-US" dirty="0" smtClean="0"/>
              <a:t>Incorrect command</a:t>
            </a:r>
          </a:p>
          <a:p>
            <a:pPr>
              <a:lnSpc>
                <a:spcPct val="80000"/>
              </a:lnSpc>
              <a:buFontTx/>
              <a:buNone/>
              <a:defRPr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89E4A5FD-275F-4E74-B23A-F6BFAA7F3175}" type="slidenum">
              <a:rPr lang="en-US" sz="800" smtClean="0"/>
              <a:pPr/>
              <a:t>15</a:t>
            </a:fld>
            <a:endParaRPr lang="en-US" sz="800" smtClean="0"/>
          </a:p>
        </p:txBody>
      </p:sp>
      <p:sp>
        <p:nvSpPr>
          <p:cNvPr id="808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2.1.4.6  IOS Examination Commands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  <a:p>
            <a:r>
              <a:rPr lang="en-US" dirty="0" smtClean="0"/>
              <a:t>Use the</a:t>
            </a:r>
            <a:r>
              <a:rPr lang="en-US" baseline="0" dirty="0" smtClean="0"/>
              <a:t> </a:t>
            </a:r>
            <a:r>
              <a:rPr lang="en-US" b="1" dirty="0" smtClean="0"/>
              <a:t>show ?</a:t>
            </a:r>
            <a:r>
              <a:rPr lang="en-US" dirty="0" smtClean="0"/>
              <a:t> command to get a list of available commands in a given context, or mode.</a:t>
            </a:r>
          </a:p>
          <a:p>
            <a:r>
              <a:rPr lang="en-US" dirty="0" smtClean="0"/>
              <a:t>A typical </a:t>
            </a:r>
            <a:r>
              <a:rPr lang="en-US" b="1" dirty="0" smtClean="0"/>
              <a:t>show</a:t>
            </a:r>
            <a:r>
              <a:rPr lang="en-US" dirty="0" smtClean="0"/>
              <a:t> command can provide information about the configuration, operation, and status of parts of a Cisco device.</a:t>
            </a:r>
          </a:p>
          <a:p>
            <a:r>
              <a:rPr lang="en-US" dirty="0" smtClean="0"/>
              <a:t>A very commonly used </a:t>
            </a:r>
            <a:r>
              <a:rPr lang="en-US" b="1" dirty="0" smtClean="0"/>
              <a:t>show </a:t>
            </a:r>
            <a:r>
              <a:rPr lang="en-US" dirty="0" smtClean="0"/>
              <a:t>command is </a:t>
            </a:r>
            <a:r>
              <a:rPr lang="en-US" b="1" dirty="0" smtClean="0"/>
              <a:t>show interfaces</a:t>
            </a:r>
            <a:r>
              <a:rPr lang="en-US" dirty="0" smtClean="0"/>
              <a:t>. This command displays statistics for all interfaces on the device. To view the statistics for a specific interface, enter the </a:t>
            </a:r>
            <a:r>
              <a:rPr lang="en-US" b="1" dirty="0" smtClean="0"/>
              <a:t>show interfaces </a:t>
            </a:r>
            <a:r>
              <a:rPr lang="en-US" dirty="0" smtClean="0"/>
              <a:t>command followed by the specific interface type and slot/port number.</a:t>
            </a:r>
          </a:p>
          <a:p>
            <a:r>
              <a:rPr lang="en-US" dirty="0" smtClean="0"/>
              <a:t>Some other </a:t>
            </a:r>
            <a:r>
              <a:rPr lang="en-US" b="1" dirty="0" smtClean="0"/>
              <a:t>show </a:t>
            </a:r>
            <a:r>
              <a:rPr lang="en-US" dirty="0" smtClean="0"/>
              <a:t>commands frequently used by network technicians include:</a:t>
            </a:r>
          </a:p>
          <a:p>
            <a:r>
              <a:rPr lang="en-US" b="1" dirty="0" smtClean="0"/>
              <a:t>show startup-</a:t>
            </a:r>
            <a:r>
              <a:rPr lang="en-US" b="1" dirty="0" err="1" smtClean="0"/>
              <a:t>config</a:t>
            </a:r>
            <a:r>
              <a:rPr lang="en-US" b="1" dirty="0" smtClean="0"/>
              <a:t> - </a:t>
            </a:r>
            <a:r>
              <a:rPr lang="en-US" dirty="0" smtClean="0"/>
              <a:t>Displays the saved configuration located in NVRAM.</a:t>
            </a:r>
          </a:p>
          <a:p>
            <a:r>
              <a:rPr lang="en-US" b="1" dirty="0" smtClean="0"/>
              <a:t>show running-</a:t>
            </a:r>
            <a:r>
              <a:rPr lang="en-US" b="1" dirty="0" err="1" smtClean="0"/>
              <a:t>config</a:t>
            </a:r>
            <a:r>
              <a:rPr lang="en-US" b="1" dirty="0" smtClean="0"/>
              <a:t> - </a:t>
            </a:r>
            <a:r>
              <a:rPr lang="en-US" dirty="0" smtClean="0"/>
              <a:t>Displays the contents of the currently running configuration file.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25DA474D-EB0C-4E1B-B37E-013475F9CC02}" type="slidenum">
              <a:rPr lang="en-US" sz="800" smtClean="0"/>
              <a:pPr/>
              <a:t>16</a:t>
            </a:fld>
            <a:endParaRPr lang="en-US" sz="800" smtClean="0"/>
          </a:p>
        </p:txBody>
      </p:sp>
      <p:sp>
        <p:nvSpPr>
          <p:cNvPr id="819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2.1.4.7  The show version Command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 smtClean="0"/>
              <a:t>This command displays information about the currently loaded IOS version, along with hardware and device information.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  <a:p>
            <a:r>
              <a:rPr lang="en-US" b="1" dirty="0" smtClean="0"/>
              <a:t>Software Version </a:t>
            </a:r>
            <a:r>
              <a:rPr lang="en-US" dirty="0" smtClean="0"/>
              <a:t>- IOS software version (stored in flash)</a:t>
            </a:r>
          </a:p>
          <a:p>
            <a:r>
              <a:rPr lang="en-US" b="1" dirty="0" smtClean="0"/>
              <a:t>Bootstrap Version </a:t>
            </a:r>
            <a:r>
              <a:rPr lang="en-US" dirty="0" smtClean="0"/>
              <a:t>- Bootstrap version (stored in Boot ROM)</a:t>
            </a:r>
          </a:p>
          <a:p>
            <a:r>
              <a:rPr lang="en-US" b="1" dirty="0" smtClean="0"/>
              <a:t>System up-time </a:t>
            </a:r>
            <a:r>
              <a:rPr lang="en-US" dirty="0" smtClean="0"/>
              <a:t>- Time since last reboot</a:t>
            </a:r>
          </a:p>
          <a:p>
            <a:r>
              <a:rPr lang="en-US" b="1" dirty="0" smtClean="0"/>
              <a:t>System restart info </a:t>
            </a:r>
            <a:r>
              <a:rPr lang="en-US" dirty="0" smtClean="0"/>
              <a:t>- Method of restart (e.g., power cycle, crash)</a:t>
            </a:r>
          </a:p>
          <a:p>
            <a:r>
              <a:rPr lang="en-US" b="1" dirty="0" smtClean="0"/>
              <a:t>Software image name </a:t>
            </a:r>
            <a:r>
              <a:rPr lang="en-US" dirty="0" smtClean="0"/>
              <a:t>- IOS filename stored in flash</a:t>
            </a:r>
          </a:p>
          <a:p>
            <a:r>
              <a:rPr lang="en-US" b="1" dirty="0" smtClean="0"/>
              <a:t>Router Type and Processor type </a:t>
            </a:r>
            <a:r>
              <a:rPr lang="en-US" dirty="0" smtClean="0"/>
              <a:t>- Model number and processor type</a:t>
            </a:r>
          </a:p>
          <a:p>
            <a:r>
              <a:rPr lang="en-US" b="1" dirty="0" smtClean="0"/>
              <a:t>Memory type and allocation (Shared/Main) </a:t>
            </a:r>
            <a:r>
              <a:rPr lang="en-US" dirty="0" smtClean="0"/>
              <a:t>- Main Processor RAM and Shared Packet I/O buffering</a:t>
            </a:r>
          </a:p>
          <a:p>
            <a:r>
              <a:rPr lang="en-US" b="1" dirty="0" smtClean="0"/>
              <a:t>Software Features </a:t>
            </a:r>
            <a:r>
              <a:rPr lang="en-US" dirty="0" smtClean="0"/>
              <a:t>- Supported protocols / feature sets</a:t>
            </a:r>
          </a:p>
          <a:p>
            <a:r>
              <a:rPr lang="en-US" b="1" dirty="0" smtClean="0"/>
              <a:t>Hardware Interfaces </a:t>
            </a:r>
            <a:r>
              <a:rPr lang="en-US" dirty="0" smtClean="0"/>
              <a:t>- Interfaces available on the device</a:t>
            </a:r>
          </a:p>
          <a:p>
            <a:r>
              <a:rPr lang="en-US" b="1" dirty="0" smtClean="0"/>
              <a:t>Configuration Register </a:t>
            </a:r>
            <a:r>
              <a:rPr lang="en-US" dirty="0" smtClean="0"/>
              <a:t>- Sets </a:t>
            </a:r>
            <a:r>
              <a:rPr lang="en-US" dirty="0" err="1" smtClean="0"/>
              <a:t>bootup</a:t>
            </a:r>
            <a:r>
              <a:rPr lang="en-US" dirty="0" smtClean="0"/>
              <a:t> specifications, console speed setting, and related parameters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17</a:t>
            </a:fld>
            <a:endParaRPr lang="en-US" dirty="0" smtClean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n-US" b="1" dirty="0" smtClean="0"/>
              <a:t>2.2  Getting Basic</a:t>
            </a:r>
            <a:endParaRPr lang="en-GB" b="1" dirty="0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3812B710-8E08-410A-8158-B50093F6EED4}" type="slidenum">
              <a:rPr lang="en-US" sz="800" smtClean="0"/>
              <a:pPr/>
              <a:t>18</a:t>
            </a:fld>
            <a:endParaRPr lang="en-US" sz="800" smtClean="0"/>
          </a:p>
        </p:txBody>
      </p:sp>
      <p:sp>
        <p:nvSpPr>
          <p:cNvPr id="839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2.2.1.1  Why the Switch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0261872-2F09-4011-9159-28127C9E7A38}" type="slidenum">
              <a:rPr lang="en-US" sz="800" smtClean="0"/>
              <a:pPr/>
              <a:t>19</a:t>
            </a:fld>
            <a:endParaRPr lang="en-US" sz="800" smtClean="0"/>
          </a:p>
        </p:txBody>
      </p:sp>
      <p:sp>
        <p:nvSpPr>
          <p:cNvPr id="880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B7C63FE7-8E98-459B-968A-4F51FD69026B}" type="slidenum">
              <a:rPr lang="en-US" sz="800" smtClean="0"/>
              <a:pPr/>
              <a:t>2</a:t>
            </a:fld>
            <a:endParaRPr lang="en-US" sz="800" smtClean="0"/>
          </a:p>
        </p:txBody>
      </p:sp>
      <p:sp>
        <p:nvSpPr>
          <p:cNvPr id="624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C712D771-9FE0-468A-819D-6D00FA2FFEA7}" type="slidenum">
              <a:rPr lang="en-US" sz="800" smtClean="0"/>
              <a:pPr/>
              <a:t>20</a:t>
            </a:fld>
            <a:endParaRPr lang="en-US" sz="800" smtClean="0"/>
          </a:p>
        </p:txBody>
      </p:sp>
      <p:sp>
        <p:nvSpPr>
          <p:cNvPr id="890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2.2.2.2  Securing Privileged EXEC Access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14D974D-E990-4EAE-8268-5B881A7998DD}" type="slidenum">
              <a:rPr lang="en-US" sz="800" smtClean="0"/>
              <a:pPr/>
              <a:t>21</a:t>
            </a:fld>
            <a:endParaRPr lang="en-US" sz="800" smtClean="0"/>
          </a:p>
        </p:txBody>
      </p:sp>
      <p:sp>
        <p:nvSpPr>
          <p:cNvPr id="901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2.2.2.3  Securing User EXEC Access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27458188-37E0-4DB4-8346-B6D0EF06E9F8}" type="slidenum">
              <a:rPr lang="en-US" sz="800" smtClean="0"/>
              <a:pPr/>
              <a:t>22</a:t>
            </a:fld>
            <a:endParaRPr lang="en-US" sz="800" smtClean="0"/>
          </a:p>
        </p:txBody>
      </p:sp>
      <p:sp>
        <p:nvSpPr>
          <p:cNvPr id="911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1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2.2.2.4  Encrypting Password Display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F7FAC308-A5C7-4F13-8D4E-DC200A3C90B3}" type="slidenum">
              <a:rPr lang="en-US" sz="800" smtClean="0"/>
              <a:pPr/>
              <a:t>23</a:t>
            </a:fld>
            <a:endParaRPr lang="en-US" sz="800" smtClean="0"/>
          </a:p>
        </p:txBody>
      </p:sp>
      <p:sp>
        <p:nvSpPr>
          <p:cNvPr id="921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2.2.2.5  Banner Messages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E58E038E-502A-4475-8F11-6ED9853B189E}" type="slidenum">
              <a:rPr lang="en-US" sz="800" smtClean="0"/>
              <a:pPr/>
              <a:t>24</a:t>
            </a:fld>
            <a:endParaRPr lang="en-US" sz="800" smtClean="0"/>
          </a:p>
        </p:txBody>
      </p:sp>
      <p:sp>
        <p:nvSpPr>
          <p:cNvPr id="931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31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2.2.3.1  Configuration Files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  <a:p>
            <a:r>
              <a:rPr lang="en-US" dirty="0" smtClean="0"/>
              <a:t>Switch# </a:t>
            </a:r>
            <a:r>
              <a:rPr lang="en-US" b="1" dirty="0" smtClean="0"/>
              <a:t>erase startup-</a:t>
            </a:r>
            <a:r>
              <a:rPr lang="en-US" b="1" dirty="0" err="1" smtClean="0"/>
              <a:t>config</a:t>
            </a:r>
            <a:endParaRPr lang="en-US" dirty="0" smtClean="0"/>
          </a:p>
          <a:p>
            <a:r>
              <a:rPr lang="en-US" dirty="0" smtClean="0"/>
              <a:t>After the command is issued, the switch will prompt you for confirmation:</a:t>
            </a:r>
          </a:p>
          <a:p>
            <a:r>
              <a:rPr lang="en-US" dirty="0" smtClean="0"/>
              <a:t>Erasing the </a:t>
            </a:r>
            <a:r>
              <a:rPr lang="en-US" dirty="0" err="1" smtClean="0"/>
              <a:t>nvram</a:t>
            </a:r>
            <a:r>
              <a:rPr lang="en-US" dirty="0" smtClean="0"/>
              <a:t> </a:t>
            </a:r>
            <a:r>
              <a:rPr lang="en-US" dirty="0" err="1" smtClean="0"/>
              <a:t>filesystem</a:t>
            </a:r>
            <a:r>
              <a:rPr lang="en-US" dirty="0" smtClean="0"/>
              <a:t> will remove all configuration files! Continue? [confirm]</a:t>
            </a:r>
          </a:p>
          <a:p>
            <a:r>
              <a:rPr lang="en-US" dirty="0" smtClean="0"/>
              <a:t>Confirm is the default response. To confirm and erase the startup configuration file, press . Pressing any other key will abort the process.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25</a:t>
            </a:fld>
            <a:endParaRPr lang="en-US" dirty="0" smtClean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n-GB" b="1" dirty="0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803B8A6C-08C3-437F-A8E2-68431FC0A068}" type="slidenum">
              <a:rPr lang="en-US" sz="800" smtClean="0"/>
              <a:pPr/>
              <a:t>26</a:t>
            </a:fld>
            <a:endParaRPr lang="en-US" sz="800" smtClean="0"/>
          </a:p>
        </p:txBody>
      </p:sp>
      <p:sp>
        <p:nvSpPr>
          <p:cNvPr id="962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62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2.3.1.1  IP Addressing of Devices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27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4.1.2.7 Enable IP on a Switch</a:t>
            </a:r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4.1.2.8 Activity – Document an Addressing Scheme</a:t>
            </a:r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4.1.2.9 Packet Tracer – Documenting the Network</a:t>
            </a:r>
            <a:endParaRPr lang="en-US" b="1" dirty="0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3D6232D7-9239-4797-AB16-3155FFDCAE61}" type="slidenum">
              <a:rPr lang="en-US" sz="800" smtClean="0"/>
              <a:pPr/>
              <a:t>28</a:t>
            </a:fld>
            <a:endParaRPr lang="en-US" sz="800" smtClean="0"/>
          </a:p>
        </p:txBody>
      </p:sp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1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D4E7E6D-0E40-C74E-A58C-87AE2B46601F}" type="slidenum">
              <a:rPr lang="en-US" sz="800"/>
              <a:pPr/>
              <a:t>29</a:t>
            </a:fld>
            <a:endParaRPr lang="en-US" sz="800"/>
          </a:p>
        </p:txBody>
      </p:sp>
      <p:sp>
        <p:nvSpPr>
          <p:cNvPr id="71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3.3.2.2 Communicating with a Device on the Same Network</a:t>
            </a:r>
            <a:endParaRPr 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b="1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FC9B780-5DB9-4EA3-984D-3ED5FA4B047E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31499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40F3101-7792-AA41-93FF-A87EC4BB2F76}" type="slidenum">
              <a:rPr lang="en-US" sz="800"/>
              <a:pPr/>
              <a:t>30</a:t>
            </a:fld>
            <a:endParaRPr lang="en-US" sz="800"/>
          </a:p>
        </p:txBody>
      </p:sp>
      <p:sp>
        <p:nvSpPr>
          <p:cNvPr id="73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3.3.2.3 MAC and IP Addresses</a:t>
            </a:r>
            <a:endParaRPr 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FBF1D1D-4D12-E04C-ACC5-9C920AB6C8B2}" type="slidenum">
              <a:rPr lang="en-US" sz="800"/>
              <a:pPr/>
              <a:t>31</a:t>
            </a:fld>
            <a:endParaRPr lang="en-US" sz="800"/>
          </a:p>
        </p:txBody>
      </p:sp>
      <p:sp>
        <p:nvSpPr>
          <p:cNvPr id="757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3.3.3.1 Default Gateway</a:t>
            </a:r>
            <a:endParaRPr 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95BA9CC-FC80-7044-9A5E-B346E26CF6EC}" type="slidenum">
              <a:rPr lang="en-US" sz="800"/>
              <a:pPr/>
              <a:t>32</a:t>
            </a:fld>
            <a:endParaRPr lang="en-US" sz="800"/>
          </a:p>
        </p:txBody>
      </p:sp>
      <p:sp>
        <p:nvSpPr>
          <p:cNvPr id="778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33</a:t>
            </a:fld>
            <a:endParaRPr lang="en-US" dirty="0" smtClean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n-GB" b="1" dirty="0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34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 fontAlgn="base">
              <a:buNone/>
            </a:pPr>
            <a:r>
              <a:rPr lang="en-US" b="1" dirty="0" smtClean="0"/>
              <a:t>2.1.1.4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Preparing for Basic Switch Management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35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 fontAlgn="base">
              <a:buNone/>
            </a:pPr>
            <a:r>
              <a:rPr lang="en-US" b="1" dirty="0" smtClean="0"/>
              <a:t>2.1.1.4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Preparing for Basic Switch Management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36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 fontAlgn="base">
              <a:buNone/>
            </a:pPr>
            <a:r>
              <a:rPr lang="en-US" b="1" dirty="0" smtClean="0"/>
              <a:t>2.1.1.4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Preparing for Basic Switch Management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37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indent="0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2.1.2.4 </a:t>
            </a: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Verifying Switch Port Configuration</a:t>
            </a: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38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lang="en-US" sz="1200" b="1" i="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39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2.2.4.4</a:t>
            </a:r>
            <a:r>
              <a:rPr lang="en-US" b="1" baseline="0" dirty="0" smtClean="0"/>
              <a:t> </a:t>
            </a:r>
            <a:r>
              <a:rPr lang="en-US" b="1" dirty="0" smtClean="0"/>
              <a:t>Port Security: Violation Modes</a:t>
            </a:r>
            <a:endParaRPr lang="en-US" sz="1200" b="1" i="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6710DC11-815E-4CB4-AA0F-93804A5A279C}" type="slidenum">
              <a:rPr lang="en-US" sz="800" smtClean="0"/>
              <a:pPr/>
              <a:t>4</a:t>
            </a:fld>
            <a:endParaRPr lang="en-US" sz="800" smtClean="0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40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2.2.4.5</a:t>
            </a:r>
            <a:r>
              <a:rPr lang="en-US" b="1" baseline="0" dirty="0" smtClean="0"/>
              <a:t> </a:t>
            </a:r>
            <a:r>
              <a:rPr lang="en-US" b="1" dirty="0" smtClean="0"/>
              <a:t>Dynamic</a:t>
            </a:r>
            <a:r>
              <a:rPr lang="en-US" b="1" baseline="0" dirty="0" smtClean="0"/>
              <a:t> Port Security Defaults</a:t>
            </a:r>
            <a:endParaRPr lang="en-US" sz="1200" b="1" i="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41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2.2.4.5</a:t>
            </a:r>
            <a:r>
              <a:rPr lang="en-US" b="1" baseline="0" dirty="0" smtClean="0"/>
              <a:t> </a:t>
            </a:r>
            <a:r>
              <a:rPr lang="en-US" b="1" dirty="0" smtClean="0"/>
              <a:t>Configuring Dynamic Port Security</a:t>
            </a:r>
            <a:endParaRPr lang="en-US" sz="1200" b="1" i="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42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2.2.4.5</a:t>
            </a:r>
            <a:r>
              <a:rPr lang="en-US" b="1" baseline="0" dirty="0" smtClean="0"/>
              <a:t> </a:t>
            </a:r>
            <a:r>
              <a:rPr lang="en-US" b="1" dirty="0" smtClean="0"/>
              <a:t>Configuring Port Security Sticky</a:t>
            </a:r>
            <a:endParaRPr lang="en-US" sz="1200" b="1" i="0" kern="1200" dirty="0" smtClean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9034988-36DD-4D34-B1CE-37AB851117A5}" type="slidenum">
              <a:rPr lang="en-US" smtClean="0"/>
              <a:pPr/>
              <a:t>43</a:t>
            </a:fld>
            <a:endParaRPr lang="en-US" dirty="0" smtClean="0"/>
          </a:p>
        </p:txBody>
      </p:sp>
      <p:sp>
        <p:nvSpPr>
          <p:cNvPr id="327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endParaRPr lang="en-GB" b="1" dirty="0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44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45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4.1.1.3</a:t>
            </a:r>
            <a:r>
              <a:rPr lang="en-US" b="1" baseline="0" dirty="0" smtClean="0"/>
              <a:t> Routers are Computers</a:t>
            </a:r>
            <a:endParaRPr lang="en-US" b="1" dirty="0" smtClean="0"/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46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4.1.1.4</a:t>
            </a:r>
            <a:r>
              <a:rPr lang="en-US" b="1" baseline="0" dirty="0" smtClean="0"/>
              <a:t> Routers Interconnect Networks</a:t>
            </a:r>
            <a:endParaRPr lang="en-US" b="1" dirty="0" smtClean="0"/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47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4.1.1.5</a:t>
            </a:r>
            <a:r>
              <a:rPr lang="en-US" b="1" baseline="0" dirty="0" smtClean="0"/>
              <a:t> Routers Choose Best Paths</a:t>
            </a:r>
            <a:endParaRPr lang="en-US" b="1" dirty="0" smtClean="0"/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48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dirty="0" smtClean="0"/>
              <a:t>4.1.1.5</a:t>
            </a:r>
            <a:r>
              <a:rPr lang="en-US" b="1" baseline="0" dirty="0" smtClean="0"/>
              <a:t> Routers Choose Best Paths</a:t>
            </a:r>
            <a:endParaRPr lang="en-US" b="1" dirty="0" smtClean="0"/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lang="en-US" b="1" dirty="0" smtClean="0"/>
          </a:p>
          <a:p>
            <a:pPr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49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4.1.3.1 </a:t>
            </a:r>
            <a:r>
              <a:rPr lang="en-US" dirty="0" smtClean="0"/>
              <a:t>Configure Basic Router Settings </a:t>
            </a:r>
            <a:endParaRPr lang="en-US" b="1" dirty="0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4B11526D-68E1-4BCC-9735-B34B1F2256C2}" type="slidenum">
              <a:rPr lang="en-US" sz="800" smtClean="0"/>
              <a:pPr/>
              <a:t>5</a:t>
            </a:fld>
            <a:endParaRPr lang="en-US" sz="800" smtClean="0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b="1" dirty="0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50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4.1.3.2 </a:t>
            </a:r>
            <a:r>
              <a:rPr lang="en-US" dirty="0" smtClean="0"/>
              <a:t>Configure an IPv4 Router Interface</a:t>
            </a:r>
            <a:endParaRPr lang="en-US" b="1" dirty="0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51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4.1.4.1 </a:t>
            </a:r>
            <a:r>
              <a:rPr lang="en-US" dirty="0" smtClean="0"/>
              <a:t>Verify Interface Settings</a:t>
            </a:r>
            <a:endParaRPr lang="en-US" b="1" dirty="0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52</a:t>
            </a:fld>
            <a:endParaRPr lang="en-US" dirty="0" smtClean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4.2.1.2  </a:t>
            </a:r>
            <a:r>
              <a:rPr lang="en-US" dirty="0" smtClean="0"/>
              <a:t>Send a Packet</a:t>
            </a:r>
            <a:endParaRPr lang="en-US" b="1" dirty="0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53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1200" b="1" baseline="0" dirty="0" smtClean="0"/>
              <a:t>4.2.1.3 Forward to the Next Hop</a:t>
            </a:r>
            <a:endParaRPr lang="en-US" b="1" baseline="0" dirty="0" smtClean="0"/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54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1200" b="1" baseline="0" dirty="0" smtClean="0"/>
              <a:t>4.2.1.4 Packet Routing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55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1200" b="1" baseline="0" dirty="0" smtClean="0"/>
              <a:t>4.2.1.5 Reach the Destination</a:t>
            </a:r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sz="1200" b="1" baseline="0" dirty="0" smtClean="0"/>
              <a:t>4.2.1.6 Activity – Match Layer 2 and Layer 3 Addressing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>
                <a:solidFill>
                  <a:prstClr val="black"/>
                </a:solidFill>
              </a:rPr>
              <a:pPr/>
              <a:t>56</a:t>
            </a:fld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4.3.3.2  Default Static Routes Example</a:t>
            </a: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>
                <a:solidFill>
                  <a:prstClr val="black"/>
                </a:solidFill>
              </a:rPr>
              <a:pPr/>
              <a:t>57</a:t>
            </a:fld>
            <a:endParaRPr lang="en-US" dirty="0" smtClean="0">
              <a:solidFill>
                <a:prstClr val="black"/>
              </a:solidFill>
            </a:endParaRPr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4.3.3.2 Static Routes Example  (cont.)</a:t>
            </a: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DBE9C86-8F91-408C-8823-75B6B5CDDFFE}" type="slidenum">
              <a:rPr lang="en-US" smtClean="0"/>
              <a:pPr/>
              <a:t>58</a:t>
            </a:fld>
            <a:endParaRPr lang="en-US" dirty="0" smtClean="0"/>
          </a:p>
        </p:txBody>
      </p:sp>
      <p:sp>
        <p:nvSpPr>
          <p:cNvPr id="358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n-US" b="1" baseline="0" dirty="0" smtClean="0"/>
              <a:t>4.3.4.1 Dynamic Routing</a:t>
            </a: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59</a:t>
            </a:fld>
            <a:endParaRPr lang="en-US" smtClean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 fontAlgn="base">
              <a:buNone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7.1.4.1 Classifying Routing Protocols</a:t>
            </a:r>
            <a:endParaRPr lang="en-US" sz="1200" b="1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1892320F-DA54-4615-BC1F-EE9959AD431E}" type="slidenum">
              <a:rPr lang="en-US" sz="800" smtClean="0"/>
              <a:pPr/>
              <a:t>6</a:t>
            </a:fld>
            <a:endParaRPr lang="en-US" sz="800" smtClean="0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60</a:t>
            </a:fld>
            <a:endParaRPr lang="en-US" smtClean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 fontAlgn="base">
              <a:buNone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7.1.4.7 Routing Protocol Characteristics</a:t>
            </a:r>
            <a:endParaRPr lang="en-US" sz="1200" b="1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61</a:t>
            </a:fld>
            <a:endParaRPr lang="en-US" smtClean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 fontAlgn="base">
              <a:buNone/>
            </a:pPr>
            <a:r>
              <a:rPr lang="fr-FR" sz="1200" b="1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7.3.1.1 Router </a:t>
            </a:r>
            <a:r>
              <a:rPr lang="fr-FR" sz="1200" b="1" i="0" kern="1200" dirty="0" err="1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RIP</a:t>
            </a:r>
            <a:r>
              <a:rPr lang="fr-FR" sz="1200" b="1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 Configuration Mode</a:t>
            </a:r>
          </a:p>
          <a:p>
            <a:pPr marL="0" indent="0" fontAlgn="base">
              <a:buNone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7.3.1.2 Advertising Networks</a:t>
            </a:r>
            <a:endParaRPr lang="en-US" sz="1200" b="1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62</a:t>
            </a:fld>
            <a:endParaRPr lang="en-US" smtClean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 fontAlgn="base">
              <a:buNone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7.3.1.6 Configuring Passive Interfaces</a:t>
            </a:r>
            <a:endParaRPr lang="en-US" sz="1200" b="1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70978E6-FB79-4E74-A4A4-2BA13DA27C44}" type="slidenum">
              <a:rPr lang="en-US" smtClean="0"/>
              <a:pPr/>
              <a:t>63</a:t>
            </a:fld>
            <a:endParaRPr lang="en-US" smtClean="0"/>
          </a:p>
        </p:txBody>
      </p:sp>
      <p:sp>
        <p:nvSpPr>
          <p:cNvPr id="870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indent="0" fontAlgn="base">
              <a:buNone/>
            </a:pPr>
            <a:r>
              <a:rPr lang="en-US" sz="1200" b="1" i="0" kern="1200" dirty="0" smtClean="0">
                <a:solidFill>
                  <a:schemeClr val="tx1"/>
                </a:solidFill>
                <a:effectLst/>
                <a:latin typeface="Arial" charset="0"/>
                <a:ea typeface="+mn-ea"/>
                <a:cs typeface="+mn-cs"/>
              </a:rPr>
              <a:t>7.3.1.7 Propagating a Default Route</a:t>
            </a:r>
            <a:endParaRPr lang="en-US" sz="1200" b="1" i="0" kern="1200" dirty="0">
              <a:solidFill>
                <a:schemeClr val="tx1"/>
              </a:solidFill>
              <a:effectLst/>
              <a:latin typeface="Arial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B7BEEAE8-BFD7-4F5F-B657-E081A39E9320}" type="slidenum">
              <a:rPr lang="en-US" sz="800" smtClean="0"/>
              <a:pPr/>
              <a:t>7</a:t>
            </a:fld>
            <a:endParaRPr lang="en-US" sz="800" smtClean="0"/>
          </a:p>
        </p:txBody>
      </p:sp>
      <p:sp>
        <p:nvSpPr>
          <p:cNvPr id="696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B30ECD55-717D-4554-9CC2-3C33D910F2C3}" type="slidenum">
              <a:rPr lang="en-US" sz="800" smtClean="0"/>
              <a:pPr/>
              <a:t>8</a:t>
            </a:fld>
            <a:endParaRPr lang="en-US" sz="800" smtClean="0"/>
          </a:p>
        </p:txBody>
      </p:sp>
      <p:sp>
        <p:nvSpPr>
          <p:cNvPr id="706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Tx/>
              <a:buNone/>
              <a:defRPr/>
            </a:pPr>
            <a:r>
              <a:rPr lang="en-US" b="1" dirty="0" smtClean="0"/>
              <a:t>2.1.3.1  Cisco</a:t>
            </a:r>
            <a:r>
              <a:rPr lang="en-US" b="1" baseline="0" dirty="0" smtClean="0"/>
              <a:t> IOS Modes of Operations</a:t>
            </a:r>
            <a:endParaRPr lang="en-US" b="1" dirty="0" smtClean="0"/>
          </a:p>
          <a:p>
            <a:pPr marL="0" indent="0">
              <a:buFontTx/>
              <a:buNone/>
              <a:defRPr/>
            </a:pPr>
            <a:endParaRPr lang="en-US" dirty="0" smtClean="0"/>
          </a:p>
          <a:p>
            <a:pPr marL="0" indent="0">
              <a:buFontTx/>
              <a:buNone/>
              <a:defRPr/>
            </a:pPr>
            <a:r>
              <a:rPr lang="en-US" dirty="0" smtClean="0"/>
              <a:t>In hierarchical order from most basic to most specialized, the major modes are:</a:t>
            </a:r>
          </a:p>
          <a:p>
            <a:pPr>
              <a:defRPr/>
            </a:pPr>
            <a:r>
              <a:rPr lang="en-US" dirty="0" smtClean="0"/>
              <a:t>User executive (User EXEC) mode</a:t>
            </a:r>
          </a:p>
          <a:p>
            <a:pPr>
              <a:defRPr/>
            </a:pPr>
            <a:r>
              <a:rPr lang="en-US" dirty="0" smtClean="0"/>
              <a:t>Privileged executive (Privileged EXEC) mode</a:t>
            </a:r>
          </a:p>
          <a:p>
            <a:pPr>
              <a:defRPr/>
            </a:pPr>
            <a:r>
              <a:rPr lang="en-US" dirty="0" smtClean="0"/>
              <a:t>Global configuration mode</a:t>
            </a:r>
          </a:p>
          <a:p>
            <a:pPr>
              <a:defRPr/>
            </a:pPr>
            <a:r>
              <a:rPr lang="en-US" dirty="0" smtClean="0"/>
              <a:t>Other specific configuration modes, such as Interface configuration mode.</a:t>
            </a:r>
          </a:p>
          <a:p>
            <a:pPr>
              <a:defRPr/>
            </a:pPr>
            <a:r>
              <a:rPr lang="en-US" dirty="0" smtClean="0"/>
              <a:t>Each mode has a distinctive prompt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694F654-E527-4FA3-8910-E0259C800386}" type="slidenum">
              <a:rPr lang="en-US" sz="800" smtClean="0"/>
              <a:pPr/>
              <a:t>9</a:t>
            </a:fld>
            <a:endParaRPr lang="en-US" sz="800" smtClean="0"/>
          </a:p>
        </p:txBody>
      </p:sp>
      <p:sp>
        <p:nvSpPr>
          <p:cNvPr id="716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b="1" dirty="0" smtClean="0"/>
              <a:t>2.1.3.2  Primary Modes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 smtClean="0"/>
          </a:p>
          <a:p>
            <a:r>
              <a:rPr lang="en-US" dirty="0" smtClean="0"/>
              <a:t>The two primary modes of operation are user EXEC mode and privileged EXEC mode. </a:t>
            </a:r>
            <a:r>
              <a:rPr lang="en-US" dirty="0" err="1" smtClean="0"/>
              <a:t>Tthe</a:t>
            </a:r>
            <a:r>
              <a:rPr lang="en-US" dirty="0" smtClean="0"/>
              <a:t> privileged EXEC mode has a higher level of authority in what it allows the user to do with the device.</a:t>
            </a:r>
          </a:p>
          <a:p>
            <a:r>
              <a:rPr lang="en-US" b="1" dirty="0" smtClean="0"/>
              <a:t>User EXEC Mode</a:t>
            </a:r>
            <a:endParaRPr lang="en-US" dirty="0" smtClean="0"/>
          </a:p>
          <a:p>
            <a:r>
              <a:rPr lang="en-US" dirty="0" smtClean="0"/>
              <a:t>The user EXEC mode has limited capabilities but is useful for some basic operations. This mode is the first mode encountered upon entrance into the CLI of an IOS device.</a:t>
            </a:r>
          </a:p>
          <a:p>
            <a:r>
              <a:rPr lang="en-US" dirty="0" smtClean="0"/>
              <a:t>This is often referred to as view-only mode. The user EXEC level does not allow the execution of any commands that might change the configuration of the device.</a:t>
            </a:r>
          </a:p>
          <a:p>
            <a:r>
              <a:rPr lang="en-US" dirty="0" smtClean="0"/>
              <a:t>By default, there is no authentication required to access the user EXEC mode from the console. However, it is a good practice to ensure that authentication is configured during the initial configuration.</a:t>
            </a:r>
          </a:p>
          <a:p>
            <a:r>
              <a:rPr lang="en-US" dirty="0" smtClean="0"/>
              <a:t>The user EXEC mode is identified by the CLI prompt that ends with the &gt; symbol. This is an example that shows the &gt; symbol in the prompt: Switch&gt;</a:t>
            </a:r>
          </a:p>
          <a:p>
            <a:r>
              <a:rPr lang="en-US" b="1" dirty="0" smtClean="0"/>
              <a:t>Privileged EXEC Mode</a:t>
            </a:r>
            <a:endParaRPr lang="en-US" dirty="0" smtClean="0"/>
          </a:p>
          <a:p>
            <a:r>
              <a:rPr lang="en-US" dirty="0" smtClean="0"/>
              <a:t>The execution of configuration and management commands requires that the network administrator use the privileged EXEC mode, or a more specific mode in the hierarchy. </a:t>
            </a:r>
          </a:p>
          <a:p>
            <a:r>
              <a:rPr lang="en-US" dirty="0" smtClean="0"/>
              <a:t>The privileged EXEC mode can be identified by the prompt ending with the #symbol.   Switch#</a:t>
            </a:r>
          </a:p>
          <a:p>
            <a:r>
              <a:rPr lang="en-US" dirty="0" smtClean="0"/>
              <a:t>By default, privileged EXEC mode does not require authentication.</a:t>
            </a:r>
          </a:p>
          <a:p>
            <a:r>
              <a:rPr lang="en-US" dirty="0" smtClean="0"/>
              <a:t>Global configuration mode and all other more specific configuration modes can only be reached from the privileged EXEC mode.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_CoverArt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3888"/>
            <a:ext cx="9140825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© 2007 – 2010, Cisco Systems, Inc. All rights reserved.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Cisco Public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Chapter 1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14175902-A877-41A6-8074-EFDE366EA7FD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1000">
              <a:solidFill>
                <a:srgbClr val="D3D3D3"/>
              </a:solidFill>
            </a:endParaRPr>
          </a:p>
        </p:txBody>
      </p:sp>
      <p:pic>
        <p:nvPicPr>
          <p:cNvPr id="9" name="Picture 9" descr="Cisco_New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47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9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069377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825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6404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98513"/>
            <a:ext cx="8145462" cy="838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2014538"/>
            <a:ext cx="7940675" cy="3571875"/>
          </a:xfrm>
        </p:spPr>
        <p:txBody>
          <a:bodyPr/>
          <a:lstStyle/>
          <a:p>
            <a:pPr lvl="0"/>
            <a:endParaRPr lang="en-US" noProof="0" dirty="0" smtClean="0"/>
          </a:p>
        </p:txBody>
      </p:sp>
    </p:spTree>
    <p:extLst>
      <p:ext uri="{BB962C8B-B14F-4D97-AF65-F5344CB8AC3E}">
        <p14:creationId xmlns:p14="http://schemas.microsoft.com/office/powerpoint/2010/main" val="262278518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© 2008 Cisco Systems, Inc. All rights reserved.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0" y="6672263"/>
            <a:ext cx="877888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Cisco Confidential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5303E40A-7AD1-4156-8827-744348D394CD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100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7676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2291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445806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73590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35179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8335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83391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12450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694980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6603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3784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8241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3445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288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673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469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2069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1058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70402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Slide Title</a:t>
            </a: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Chapter 1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24BAFCA-80F5-44F5-A63D-77FAB1422138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1000">
              <a:solidFill>
                <a:srgbClr val="D3D3D3"/>
              </a:solidFill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5638" y="2014538"/>
            <a:ext cx="7940675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Body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0" name="Picture 7" descr="PPt_TopBand_Artwork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4498975" y="6670675"/>
            <a:ext cx="2347913" cy="19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© 2007 – 2010, Cisco Systems, Inc. All rights reserved.</a:t>
            </a: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7123113" y="6672263"/>
            <a:ext cx="6508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Cisco Public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55" r:id="rId1"/>
    <p:sldLayoutId id="2147484234" r:id="rId2"/>
    <p:sldLayoutId id="2147484235" r:id="rId3"/>
    <p:sldLayoutId id="2147484236" r:id="rId4"/>
    <p:sldLayoutId id="2147484237" r:id="rId5"/>
    <p:sldLayoutId id="2147484238" r:id="rId6"/>
    <p:sldLayoutId id="2147484239" r:id="rId7"/>
    <p:sldLayoutId id="2147484240" r:id="rId8"/>
    <p:sldLayoutId id="2147484241" r:id="rId9"/>
    <p:sldLayoutId id="2147484242" r:id="rId10"/>
    <p:sldLayoutId id="2147484243" r:id="rId11"/>
    <p:sldLayoutId id="2147484244" r:id="rId12"/>
  </p:sldLayoutIdLst>
  <p:timing>
    <p:tnLst>
      <p:par>
        <p:cTn id="1" dur="indefinite" restart="never" nodeType="tmRoot"/>
      </p:par>
    </p:tnLst>
  </p:timing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+mj-ea"/>
          <a:cs typeface="+mj-cs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Slide Title</a:t>
            </a:r>
          </a:p>
        </p:txBody>
      </p:sp>
      <p:sp>
        <p:nvSpPr>
          <p:cNvPr id="2051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2052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42011E6B-2554-42D5-A2AE-B128CF7FCF5B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‹#›</a:t>
            </a:fld>
            <a:endParaRPr lang="en-US" sz="1000">
              <a:solidFill>
                <a:srgbClr val="D3D3D3"/>
              </a:solidFill>
            </a:endParaRPr>
          </a:p>
        </p:txBody>
      </p:sp>
      <p:sp>
        <p:nvSpPr>
          <p:cNvPr id="2053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655638" y="2014538"/>
            <a:ext cx="7940675" cy="357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Body Text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2054" name="Rectangle 6312"/>
          <p:cNvSpPr>
            <a:spLocks noChangeArrowheads="1"/>
          </p:cNvSpPr>
          <p:nvPr/>
        </p:nvSpPr>
        <p:spPr bwMode="auto">
          <a:xfrm>
            <a:off x="4498975" y="6672263"/>
            <a:ext cx="202247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© 2008 Cisco Systems, Inc. All rights reserved.</a:t>
            </a:r>
          </a:p>
        </p:txBody>
      </p:sp>
      <p:sp>
        <p:nvSpPr>
          <p:cNvPr id="2055" name="Rectangle 6313"/>
          <p:cNvSpPr>
            <a:spLocks noChangeArrowheads="1"/>
          </p:cNvSpPr>
          <p:nvPr/>
        </p:nvSpPr>
        <p:spPr bwMode="auto">
          <a:xfrm>
            <a:off x="6896100" y="6672263"/>
            <a:ext cx="877888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r>
              <a:rPr lang="en-US" sz="700">
                <a:solidFill>
                  <a:srgbClr val="D3D3D3"/>
                </a:solidFill>
              </a:rPr>
              <a:t>Cisco Confidential</a:t>
            </a:r>
          </a:p>
        </p:txBody>
      </p:sp>
      <p:pic>
        <p:nvPicPr>
          <p:cNvPr id="2056" name="Picture 8" descr="Rev08_Cisco_BrandBar10_060408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56" r:id="rId1"/>
    <p:sldLayoutId id="2147484245" r:id="rId2"/>
    <p:sldLayoutId id="2147484246" r:id="rId3"/>
    <p:sldLayoutId id="2147484247" r:id="rId4"/>
    <p:sldLayoutId id="2147484248" r:id="rId5"/>
    <p:sldLayoutId id="2147484249" r:id="rId6"/>
    <p:sldLayoutId id="2147484250" r:id="rId7"/>
    <p:sldLayoutId id="2147484251" r:id="rId8"/>
    <p:sldLayoutId id="2147484252" r:id="rId9"/>
    <p:sldLayoutId id="2147484253" r:id="rId10"/>
    <p:sldLayoutId id="2147484254" r:id="rId11"/>
  </p:sldLayoutIdLst>
  <p:timing>
    <p:tnLst>
      <p:par>
        <p:cTn id="1" dur="indefinite" restart="never" nodeType="tmRoot"/>
      </p:par>
    </p:tnLst>
  </p:timing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+mj-ea"/>
          <a:cs typeface="+mj-cs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pitchFamily="2" charset="2"/>
        <a:buChar char="§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7.wmf"/><Relationship Id="rId5" Type="http://schemas.openxmlformats.org/officeDocument/2006/relationships/image" Target="../media/image36.wmf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4.xml"/><Relationship Id="rId4" Type="http://schemas.openxmlformats.org/officeDocument/2006/relationships/comments" Target="../comments/commen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n-US" sz="2800" dirty="0" smtClean="0">
                <a:solidFill>
                  <a:schemeClr val="folHlink"/>
                </a:solidFill>
              </a:rPr>
              <a:t>Basics of Switch and Router configurations</a:t>
            </a: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342900" y="414564"/>
            <a:ext cx="8801100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>
                <a:cs typeface="Arial" pitchFamily="34" charset="0"/>
              </a:rPr>
              <a:t>Navigating the IOS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Global Configuration Mode and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Submodes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20483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338" y="1511300"/>
            <a:ext cx="3884612" cy="4564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4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75" y="1824038"/>
            <a:ext cx="4702175" cy="38623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18687" y="492579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>
                <a:cs typeface="Arial" pitchFamily="34" charset="0"/>
              </a:rPr>
              <a:t>Navigating the IOS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Navigating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Between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IOS Modes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11" y="1707922"/>
            <a:ext cx="7879014" cy="456224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477043" y="464231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>
                <a:cs typeface="Arial" pitchFamily="34" charset="0"/>
              </a:rPr>
              <a:t>The Command Structure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IOS Command Structure</a:t>
            </a:r>
          </a:p>
        </p:txBody>
      </p:sp>
      <p:pic>
        <p:nvPicPr>
          <p:cNvPr id="23555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450" y="1477963"/>
            <a:ext cx="9188450" cy="392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391204" y="4333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>
                <a:cs typeface="Arial" pitchFamily="34" charset="0"/>
              </a:rPr>
              <a:t>The Command Structure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Context-Sensitive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Help</a:t>
            </a:r>
          </a:p>
        </p:txBody>
      </p:sp>
      <p:pic>
        <p:nvPicPr>
          <p:cNvPr id="2560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3813" y="1271588"/>
            <a:ext cx="6253162" cy="539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2826" y="1328477"/>
            <a:ext cx="7185220" cy="5130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351064" y="43928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>
                <a:cs typeface="Arial" pitchFamily="34" charset="0"/>
              </a:rPr>
              <a:t>The Command Structure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Command Syntax Check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439511" y="487271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>
                <a:cs typeface="Arial" pitchFamily="34" charset="0"/>
              </a:rPr>
              <a:t>The Command Structure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IOS Examination Commands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189" y="1485125"/>
            <a:ext cx="6198469" cy="5075328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409574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>
                <a:cs typeface="Arial" pitchFamily="34" charset="0"/>
              </a:rPr>
              <a:t>The Command Structure</a:t>
            </a:r>
            <a:br>
              <a:rPr lang="en-US" sz="1800" dirty="0" smtClean="0">
                <a:cs typeface="Arial" pitchFamily="34" charset="0"/>
              </a:rPr>
            </a:b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The show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version Command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394" y="1407886"/>
            <a:ext cx="5963954" cy="5246914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n-US" sz="2400" dirty="0" smtClean="0"/>
              <a:t>Getting Basic</a:t>
            </a:r>
            <a:endParaRPr lang="en-US" sz="2400" dirty="0" smtClean="0">
              <a:solidFill>
                <a:schemeClr val="folHlin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1434360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>
          <a:xfrm>
            <a:off x="467406" y="420914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>
                <a:cs typeface="Arial" pitchFamily="34" charset="0"/>
              </a:rPr>
              <a:t>Hostnames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Why the Switch</a:t>
            </a:r>
          </a:p>
        </p:txBody>
      </p:sp>
      <p:sp>
        <p:nvSpPr>
          <p:cNvPr id="31747" name="Rectangle 6"/>
          <p:cNvSpPr>
            <a:spLocks noGrp="1" noChangeArrowheads="1"/>
          </p:cNvSpPr>
          <p:nvPr>
            <p:ph idx="1"/>
          </p:nvPr>
        </p:nvSpPr>
        <p:spPr>
          <a:xfrm>
            <a:off x="583747" y="1473200"/>
            <a:ext cx="8051800" cy="4594225"/>
          </a:xfrm>
        </p:spPr>
        <p:txBody>
          <a:bodyPr/>
          <a:lstStyle/>
          <a:p>
            <a:pPr eaLnBrk="1" hangingPunct="1">
              <a:lnSpc>
                <a:spcPct val="75000"/>
              </a:lnSpc>
              <a:defRPr/>
            </a:pPr>
            <a:r>
              <a:rPr lang="en-US" sz="2000" dirty="0" smtClean="0">
                <a:cs typeface="Arial" pitchFamily="34" charset="0"/>
              </a:rPr>
              <a:t>Creating a two </a:t>
            </a:r>
            <a:r>
              <a:rPr lang="en-US" sz="2000" dirty="0">
                <a:cs typeface="Arial" pitchFamily="34" charset="0"/>
              </a:rPr>
              <a:t>PC network connected via a </a:t>
            </a:r>
            <a:r>
              <a:rPr lang="en-US" sz="2000" dirty="0" smtClean="0">
                <a:cs typeface="Arial" pitchFamily="34" charset="0"/>
              </a:rPr>
              <a:t>switch</a:t>
            </a:r>
          </a:p>
          <a:p>
            <a:pPr eaLnBrk="1" hangingPunct="1">
              <a:lnSpc>
                <a:spcPct val="75000"/>
              </a:lnSpc>
              <a:defRPr/>
            </a:pPr>
            <a:r>
              <a:rPr lang="en-US" sz="2000" dirty="0">
                <a:cs typeface="Arial" pitchFamily="34" charset="0"/>
              </a:rPr>
              <a:t>S</a:t>
            </a:r>
            <a:r>
              <a:rPr lang="en-US" sz="2000" dirty="0" smtClean="0">
                <a:cs typeface="Arial" pitchFamily="34" charset="0"/>
              </a:rPr>
              <a:t>etting </a:t>
            </a:r>
            <a:r>
              <a:rPr lang="en-US" sz="2000" dirty="0">
                <a:cs typeface="Arial" pitchFamily="34" charset="0"/>
              </a:rPr>
              <a:t>a name for the </a:t>
            </a:r>
            <a:r>
              <a:rPr lang="en-US" sz="2000" dirty="0" smtClean="0">
                <a:cs typeface="Arial" pitchFamily="34" charset="0"/>
              </a:rPr>
              <a:t>switch  (</a:t>
            </a:r>
            <a:r>
              <a:rPr lang="en-US" sz="2000" i="1" dirty="0" smtClean="0">
                <a:cs typeface="Arial" pitchFamily="34" charset="0"/>
              </a:rPr>
              <a:t>hostname S1</a:t>
            </a:r>
            <a:r>
              <a:rPr lang="en-US" sz="2000" dirty="0" smtClean="0">
                <a:cs typeface="Arial" pitchFamily="34" charset="0"/>
              </a:rPr>
              <a:t>)</a:t>
            </a:r>
          </a:p>
          <a:p>
            <a:pPr eaLnBrk="1" hangingPunct="1">
              <a:lnSpc>
                <a:spcPct val="75000"/>
              </a:lnSpc>
              <a:defRPr/>
            </a:pPr>
            <a:r>
              <a:rPr lang="en-US" sz="2000" dirty="0" smtClean="0">
                <a:cs typeface="Arial" pitchFamily="34" charset="0"/>
              </a:rPr>
              <a:t>Configuring </a:t>
            </a:r>
            <a:r>
              <a:rPr lang="en-US" sz="2000" dirty="0">
                <a:cs typeface="Arial" pitchFamily="34" charset="0"/>
              </a:rPr>
              <a:t>banner </a:t>
            </a:r>
            <a:r>
              <a:rPr lang="en-US" sz="2000" dirty="0" smtClean="0">
                <a:cs typeface="Arial" pitchFamily="34" charset="0"/>
              </a:rPr>
              <a:t>messages  </a:t>
            </a:r>
          </a:p>
          <a:p>
            <a:pPr eaLnBrk="1" hangingPunct="1">
              <a:lnSpc>
                <a:spcPct val="75000"/>
              </a:lnSpc>
              <a:defRPr/>
            </a:pPr>
            <a:r>
              <a:rPr lang="en-US" sz="2000" dirty="0">
                <a:cs typeface="Arial" pitchFamily="34" charset="0"/>
              </a:rPr>
              <a:t>S</a:t>
            </a:r>
            <a:r>
              <a:rPr lang="en-US" sz="2000" dirty="0" smtClean="0">
                <a:cs typeface="Arial" pitchFamily="34" charset="0"/>
              </a:rPr>
              <a:t>aving </a:t>
            </a:r>
            <a:r>
              <a:rPr lang="en-US" sz="2000" dirty="0">
                <a:cs typeface="Arial" pitchFamily="34" charset="0"/>
              </a:rPr>
              <a:t>the </a:t>
            </a:r>
            <a:r>
              <a:rPr lang="en-US" sz="2000" dirty="0" smtClean="0">
                <a:cs typeface="Arial" pitchFamily="34" charset="0"/>
              </a:rPr>
              <a:t>configuration</a:t>
            </a:r>
            <a:endParaRPr lang="en-US" altLang="ja-JP" sz="2000" dirty="0" smtClean="0">
              <a:ea typeface="ＭＳ Ｐゴシック" pitchFamily="34" charset="-128"/>
              <a:cs typeface="Arial" pitchFamily="34" charset="0"/>
            </a:endParaRPr>
          </a:p>
        </p:txBody>
      </p:sp>
      <p:pic>
        <p:nvPicPr>
          <p:cNvPr id="3174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572" y="3860800"/>
            <a:ext cx="5439228" cy="24178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403225" y="479199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Securing Device Access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5843" name="Rectangle 1"/>
          <p:cNvSpPr>
            <a:spLocks noChangeArrowheads="1"/>
          </p:cNvSpPr>
          <p:nvPr/>
        </p:nvSpPr>
        <p:spPr bwMode="auto">
          <a:xfrm>
            <a:off x="471488" y="1587500"/>
            <a:ext cx="807720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000" dirty="0" smtClean="0"/>
              <a:t>These are device access passwords:</a:t>
            </a:r>
            <a:endParaRPr lang="en-US" sz="2000" dirty="0"/>
          </a:p>
          <a:p>
            <a:pPr algn="l">
              <a:defRPr/>
            </a:pPr>
            <a:endParaRPr lang="en-US" sz="2000" dirty="0"/>
          </a:p>
          <a:p>
            <a:pPr marL="342900" indent="-342900" algn="l">
              <a:buFont typeface="Wingdings" pitchFamily="2" charset="2"/>
              <a:buChar char="§"/>
              <a:defRPr/>
            </a:pPr>
            <a:r>
              <a:rPr lang="en-US" sz="2000" b="1" dirty="0" smtClean="0"/>
              <a:t>enable </a:t>
            </a:r>
            <a:r>
              <a:rPr lang="en-US" sz="2000" b="1" dirty="0"/>
              <a:t>password</a:t>
            </a:r>
            <a:r>
              <a:rPr lang="en-US" sz="2000" dirty="0"/>
              <a:t> </a:t>
            </a:r>
            <a:r>
              <a:rPr lang="en-US" sz="2000" dirty="0" smtClean="0"/>
              <a:t>– </a:t>
            </a:r>
            <a:r>
              <a:rPr lang="en-US" sz="2000" dirty="0"/>
              <a:t>Limits access to the privileged EXEC </a:t>
            </a:r>
            <a:r>
              <a:rPr lang="en-US" sz="2000" dirty="0" smtClean="0"/>
              <a:t>mode</a:t>
            </a:r>
            <a:endParaRPr lang="en-US" sz="2000" dirty="0"/>
          </a:p>
          <a:p>
            <a:pPr marL="342900" indent="-342900" algn="l">
              <a:buFont typeface="Wingdings" pitchFamily="2" charset="2"/>
              <a:buChar char="§"/>
              <a:defRPr/>
            </a:pPr>
            <a:r>
              <a:rPr lang="en-US" sz="2000" b="1" dirty="0"/>
              <a:t>e</a:t>
            </a:r>
            <a:r>
              <a:rPr lang="en-US" sz="2000" b="1" dirty="0" smtClean="0"/>
              <a:t>nable </a:t>
            </a:r>
            <a:r>
              <a:rPr lang="en-US" sz="2000" b="1" dirty="0"/>
              <a:t>secret</a:t>
            </a:r>
            <a:r>
              <a:rPr lang="en-US" sz="2000" dirty="0"/>
              <a:t>  – </a:t>
            </a:r>
            <a:r>
              <a:rPr lang="en-US" sz="2000" dirty="0" smtClean="0"/>
              <a:t>Encrypted, limits </a:t>
            </a:r>
            <a:r>
              <a:rPr lang="en-US" sz="2000" dirty="0"/>
              <a:t>access to the privileged EXEC </a:t>
            </a:r>
            <a:r>
              <a:rPr lang="en-US" sz="2000" dirty="0" smtClean="0"/>
              <a:t>mode</a:t>
            </a:r>
            <a:endParaRPr lang="en-US" sz="2000" dirty="0"/>
          </a:p>
          <a:p>
            <a:pPr marL="342900" indent="-342900" algn="l">
              <a:buFont typeface="Wingdings" pitchFamily="2" charset="2"/>
              <a:buChar char="§"/>
              <a:defRPr/>
            </a:pPr>
            <a:r>
              <a:rPr lang="en-US" sz="2000" b="1" dirty="0" smtClean="0"/>
              <a:t>console </a:t>
            </a:r>
            <a:r>
              <a:rPr lang="en-US" sz="2000" b="1" dirty="0"/>
              <a:t>password</a:t>
            </a:r>
            <a:r>
              <a:rPr lang="en-US" sz="2000" dirty="0"/>
              <a:t>  – Limits device access using the console </a:t>
            </a:r>
            <a:r>
              <a:rPr lang="en-US" sz="2000" dirty="0" smtClean="0"/>
              <a:t>connection</a:t>
            </a:r>
            <a:endParaRPr lang="en-US" sz="2000" dirty="0"/>
          </a:p>
          <a:p>
            <a:pPr marL="342900" indent="-342900" algn="l">
              <a:buFont typeface="Wingdings" pitchFamily="2" charset="2"/>
              <a:buChar char="§"/>
              <a:defRPr/>
            </a:pPr>
            <a:r>
              <a:rPr lang="en-US" sz="2000" b="1" dirty="0"/>
              <a:t>VTY </a:t>
            </a:r>
            <a:r>
              <a:rPr lang="en-US" sz="2000" b="1" dirty="0" smtClean="0"/>
              <a:t>password</a:t>
            </a:r>
            <a:r>
              <a:rPr lang="en-US" sz="2000" dirty="0" smtClean="0"/>
              <a:t> </a:t>
            </a:r>
            <a:r>
              <a:rPr lang="en-US" sz="2000" dirty="0"/>
              <a:t>– Limits device access over Telnet</a:t>
            </a:r>
          </a:p>
        </p:txBody>
      </p:sp>
      <p:sp>
        <p:nvSpPr>
          <p:cNvPr id="35844" name="Rectangle 1"/>
          <p:cNvSpPr>
            <a:spLocks noChangeArrowheads="1"/>
          </p:cNvSpPr>
          <p:nvPr/>
        </p:nvSpPr>
        <p:spPr bwMode="auto">
          <a:xfrm>
            <a:off x="587375" y="5983288"/>
            <a:ext cx="75120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l"/>
            <a:r>
              <a:rPr lang="en-US" sz="2000" b="1" dirty="0"/>
              <a:t>Note</a:t>
            </a:r>
            <a:r>
              <a:rPr lang="en-US" sz="2000" dirty="0"/>
              <a:t>: In most of the labs in this course, we will be using simple passwords such as </a:t>
            </a:r>
            <a:r>
              <a:rPr lang="en-US" sz="2000" b="1" dirty="0"/>
              <a:t>cisco</a:t>
            </a:r>
            <a:r>
              <a:rPr lang="en-US" sz="2000" dirty="0"/>
              <a:t> or </a:t>
            </a:r>
            <a:r>
              <a:rPr lang="en-US" sz="2000" b="1" dirty="0"/>
              <a:t>class</a:t>
            </a:r>
            <a:r>
              <a:rPr lang="en-US" sz="2000" dirty="0"/>
              <a:t>.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448907" y="478477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>
                <a:cs typeface="Arial" pitchFamily="34" charset="0"/>
              </a:rPr>
              <a:t>Cisco IOS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Operating Systems</a:t>
            </a: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494397" y="1552575"/>
            <a:ext cx="8204200" cy="5000625"/>
          </a:xfrm>
        </p:spPr>
        <p:txBody>
          <a:bodyPr/>
          <a:lstStyle/>
          <a:p>
            <a:pPr eaLnBrk="1" hangingPunct="1">
              <a:lnSpc>
                <a:spcPct val="75000"/>
              </a:lnSpc>
              <a:defRPr/>
            </a:pPr>
            <a:r>
              <a:rPr lang="en-US" altLang="ja-JP" sz="2000" dirty="0" smtClean="0">
                <a:ea typeface="ＭＳ Ｐゴシック" charset="-128"/>
                <a:cs typeface="Arial" pitchFamily="34" charset="0"/>
              </a:rPr>
              <a:t>All networking equipment dependent on operating systems</a:t>
            </a:r>
          </a:p>
          <a:p>
            <a:pPr eaLnBrk="1" hangingPunct="1">
              <a:lnSpc>
                <a:spcPct val="75000"/>
              </a:lnSpc>
              <a:defRPr/>
            </a:pPr>
            <a:r>
              <a:rPr lang="en-US" sz="2000" dirty="0"/>
              <a:t>The operating system on home routers is usually called </a:t>
            </a:r>
            <a:r>
              <a:rPr lang="en-US" sz="2000" dirty="0" smtClean="0"/>
              <a:t>firmware</a:t>
            </a:r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ja-JP" sz="2000" dirty="0" smtClean="0">
                <a:ea typeface="ＭＳ Ｐゴシック" charset="-128"/>
                <a:cs typeface="Arial" pitchFamily="34" charset="0"/>
              </a:rPr>
              <a:t>Cisco IOS</a:t>
            </a:r>
            <a:r>
              <a:rPr lang="en-US" altLang="ja-JP" sz="2000" dirty="0">
                <a:ea typeface="ＭＳ Ｐゴシック" charset="-128"/>
                <a:cs typeface="Arial" pitchFamily="34" charset="0"/>
              </a:rPr>
              <a:t> </a:t>
            </a:r>
            <a:r>
              <a:rPr lang="en-US" altLang="ja-JP" sz="2000" b="1" dirty="0" smtClean="0">
                <a:ea typeface="ＭＳ Ｐゴシック" charset="-128"/>
                <a:cs typeface="Arial" pitchFamily="34" charset="0"/>
              </a:rPr>
              <a:t>– </a:t>
            </a:r>
            <a:r>
              <a:rPr lang="en-US" altLang="ja-JP" sz="2000" dirty="0" smtClean="0">
                <a:ea typeface="ＭＳ Ｐゴシック" charset="-128"/>
                <a:cs typeface="Arial" pitchFamily="34" charset="0"/>
              </a:rPr>
              <a:t>Collection of  network operating systems used on Cisco devices</a:t>
            </a:r>
          </a:p>
          <a:p>
            <a:pPr eaLnBrk="1" hangingPunct="1">
              <a:lnSpc>
                <a:spcPct val="75000"/>
              </a:lnSpc>
              <a:defRPr/>
            </a:pPr>
            <a:endParaRPr lang="en-US" altLang="ja-JP" sz="2000" dirty="0">
              <a:ea typeface="ＭＳ Ｐゴシック" charset="-128"/>
            </a:endParaRPr>
          </a:p>
          <a:p>
            <a:pPr marL="0" indent="0" eaLnBrk="1" hangingPunct="1">
              <a:lnSpc>
                <a:spcPct val="75000"/>
              </a:lnSpc>
              <a:buFont typeface="Wingdings" pitchFamily="2" charset="2"/>
              <a:buNone/>
              <a:defRPr/>
            </a:pPr>
            <a:endParaRPr lang="en-US" altLang="ja-JP" sz="2000" dirty="0" smtClean="0">
              <a:ea typeface="ＭＳ Ｐゴシック" charset="-128"/>
            </a:endParaRPr>
          </a:p>
          <a:p>
            <a:pPr eaLnBrk="1" hangingPunct="1">
              <a:lnSpc>
                <a:spcPct val="75000"/>
              </a:lnSpc>
              <a:defRPr/>
            </a:pPr>
            <a:endParaRPr lang="en-US" altLang="ja-JP" sz="2000" dirty="0" smtClean="0">
              <a:ea typeface="ＭＳ Ｐゴシック" charset="-128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4121" y="3171744"/>
            <a:ext cx="6744820" cy="2997188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346868" y="493713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Securing Privileged EXEC Access Mode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36867" name="Rectangle 6"/>
          <p:cNvSpPr>
            <a:spLocks noGrp="1" noChangeArrowheads="1"/>
          </p:cNvSpPr>
          <p:nvPr>
            <p:ph idx="1"/>
          </p:nvPr>
        </p:nvSpPr>
        <p:spPr>
          <a:xfrm>
            <a:off x="428263" y="1752600"/>
            <a:ext cx="8004537" cy="1371600"/>
          </a:xfrm>
        </p:spPr>
        <p:txBody>
          <a:bodyPr/>
          <a:lstStyle/>
          <a:p>
            <a:pPr eaLnBrk="1" hangingPunct="1">
              <a:lnSpc>
                <a:spcPct val="75000"/>
              </a:lnSpc>
            </a:pPr>
            <a:r>
              <a:rPr lang="en-US" sz="2000" dirty="0" smtClean="0">
                <a:cs typeface="Arial" charset="0"/>
              </a:rPr>
              <a:t>Use the 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enable secret </a:t>
            </a:r>
            <a:r>
              <a:rPr lang="en-US" sz="2000" dirty="0" smtClean="0">
                <a:cs typeface="Arial" charset="0"/>
              </a:rPr>
              <a:t>command, not the older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enable password</a:t>
            </a:r>
            <a:r>
              <a:rPr lang="en-US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000" dirty="0" smtClean="0">
                <a:cs typeface="Arial" charset="0"/>
              </a:rPr>
              <a:t>command.</a:t>
            </a:r>
          </a:p>
          <a:p>
            <a:pPr eaLnBrk="1" hangingPunct="1">
              <a:lnSpc>
                <a:spcPct val="75000"/>
              </a:lnSpc>
            </a:pPr>
            <a:r>
              <a:rPr lang="en-US" sz="2000" dirty="0" smtClean="0">
                <a:cs typeface="Arial" charset="0"/>
              </a:rPr>
              <a:t>The </a:t>
            </a:r>
            <a:r>
              <a:rPr lang="en-US" sz="20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enable secret</a:t>
            </a:r>
            <a:r>
              <a:rPr lang="en-US" sz="2000" dirty="0" smtClean="0">
                <a:cs typeface="Arial" charset="0"/>
              </a:rPr>
              <a:t> command provides greater security because the password is encrypted.</a:t>
            </a:r>
          </a:p>
        </p:txBody>
      </p:sp>
      <p:pic>
        <p:nvPicPr>
          <p:cNvPr id="3686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906713"/>
            <a:ext cx="6858000" cy="3257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538" y="1368425"/>
            <a:ext cx="6265862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408215" y="4286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Securing User EXEC Access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22294" y="3956050"/>
            <a:ext cx="7837935" cy="23637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Wingdings" pitchFamily="2" charset="2"/>
              <a:buChar char="§"/>
              <a:defRPr/>
            </a:pPr>
            <a:r>
              <a:rPr lang="en-US" sz="2000" dirty="0">
                <a:latin typeface="+mn-lt"/>
              </a:rPr>
              <a:t>Console port must be </a:t>
            </a:r>
            <a:r>
              <a:rPr lang="en-US" sz="2000" dirty="0" smtClean="0">
                <a:latin typeface="+mn-lt"/>
              </a:rPr>
              <a:t>secured; it reduces </a:t>
            </a:r>
            <a:r>
              <a:rPr lang="en-US" sz="2000" dirty="0">
                <a:latin typeface="+mn-lt"/>
              </a:rPr>
              <a:t>the chance of unauthorized personnel physically plugging a cable into the device and gaining device </a:t>
            </a:r>
            <a:r>
              <a:rPr lang="en-US" sz="2000" dirty="0" smtClean="0">
                <a:latin typeface="+mn-lt"/>
              </a:rPr>
              <a:t>access.</a:t>
            </a:r>
            <a:endParaRPr lang="en-US" sz="2000" dirty="0">
              <a:latin typeface="+mn-lt"/>
            </a:endParaRPr>
          </a:p>
          <a:p>
            <a:pPr algn="l">
              <a:defRPr/>
            </a:pPr>
            <a:endParaRPr lang="en-US" sz="2000" dirty="0">
              <a:latin typeface="+mn-lt"/>
            </a:endParaRPr>
          </a:p>
          <a:p>
            <a:pPr marL="342900" indent="-342900" algn="l"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+mn-lt"/>
              </a:rPr>
              <a:t>VTY lines </a:t>
            </a:r>
            <a:r>
              <a:rPr lang="en-US" sz="2000" dirty="0">
                <a:latin typeface="+mn-lt"/>
              </a:rPr>
              <a:t>allow access to a Cisco device via </a:t>
            </a:r>
            <a:r>
              <a:rPr lang="en-US" sz="2000" dirty="0" smtClean="0">
                <a:latin typeface="+mn-lt"/>
              </a:rPr>
              <a:t>Telnet. The number </a:t>
            </a:r>
            <a:r>
              <a:rPr lang="en-US" sz="2000" dirty="0">
                <a:latin typeface="+mn-lt"/>
              </a:rPr>
              <a:t>of </a:t>
            </a:r>
            <a:r>
              <a:rPr lang="en-US" sz="2000" dirty="0" smtClean="0">
                <a:latin typeface="+mn-lt"/>
              </a:rPr>
              <a:t>VTY lines </a:t>
            </a:r>
            <a:r>
              <a:rPr lang="en-US" sz="2000" dirty="0">
                <a:latin typeface="+mn-lt"/>
              </a:rPr>
              <a:t>supported varies with the type of device and the IOS </a:t>
            </a:r>
            <a:r>
              <a:rPr lang="en-US" sz="2000" dirty="0" smtClean="0">
                <a:latin typeface="+mn-lt"/>
              </a:rPr>
              <a:t>version.</a:t>
            </a:r>
            <a:endParaRPr lang="en-US" sz="2000" dirty="0">
              <a:latin typeface="+mn-lt"/>
            </a:endParaRPr>
          </a:p>
          <a:p>
            <a:pPr algn="l">
              <a:defRPr/>
            </a:pPr>
            <a:endParaRPr lang="en-US" dirty="0"/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>
          <a:xfrm>
            <a:off x="364672" y="54133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/>
            </a:r>
            <a:br>
              <a:rPr lang="en-US" dirty="0"/>
            </a:b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Encrypting Password Display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389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9538"/>
            <a:ext cx="6894513" cy="504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>
            <a:spLocks noGrp="1" noChangeArrowheads="1"/>
          </p:cNvSpPr>
          <p:nvPr>
            <p:ph idx="1"/>
          </p:nvPr>
        </p:nvSpPr>
        <p:spPr>
          <a:xfrm>
            <a:off x="6778625" y="1633764"/>
            <a:ext cx="2365375" cy="2052864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sz="1800" b="1" dirty="0" smtClean="0">
                <a:cs typeface="Arial" pitchFamily="34" charset="0"/>
              </a:rPr>
              <a:t>service password-encryption</a:t>
            </a:r>
            <a:endParaRPr lang="en-US" sz="1800" dirty="0">
              <a:cs typeface="Arial" pitchFamily="34" charset="0"/>
            </a:endParaRPr>
          </a:p>
          <a:p>
            <a:pPr eaLnBrk="1" hangingPunct="1">
              <a:lnSpc>
                <a:spcPct val="75000"/>
              </a:lnSpc>
              <a:defRPr/>
            </a:pPr>
            <a:r>
              <a:rPr lang="en-US" sz="1800" dirty="0" smtClean="0"/>
              <a:t>Prevents </a:t>
            </a:r>
            <a:r>
              <a:rPr lang="en-US" sz="1800" dirty="0"/>
              <a:t>passwords from showing up as plain text when viewing the configuration </a:t>
            </a:r>
            <a:r>
              <a:rPr lang="en-US" sz="1800" b="1" dirty="0"/>
              <a:t> 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364898" y="421142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Limiting Access to Device Configurations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Banner Messages</a:t>
            </a:r>
          </a:p>
        </p:txBody>
      </p:sp>
      <p:sp>
        <p:nvSpPr>
          <p:cNvPr id="39939" name="Rectangle 6"/>
          <p:cNvSpPr>
            <a:spLocks noGrp="1" noChangeArrowheads="1"/>
          </p:cNvSpPr>
          <p:nvPr>
            <p:ph idx="1"/>
          </p:nvPr>
        </p:nvSpPr>
        <p:spPr>
          <a:xfrm>
            <a:off x="406400" y="1569809"/>
            <a:ext cx="2598738" cy="5122863"/>
          </a:xfrm>
        </p:spPr>
        <p:txBody>
          <a:bodyPr/>
          <a:lstStyle/>
          <a:p>
            <a:pPr eaLnBrk="1" hangingPunct="1">
              <a:lnSpc>
                <a:spcPct val="75000"/>
              </a:lnSpc>
            </a:pPr>
            <a:r>
              <a:rPr lang="en-US" sz="2000" dirty="0" smtClean="0">
                <a:cs typeface="Arial" charset="0"/>
              </a:rPr>
              <a:t>Important part of the legal process in the event that someone is prosecuted for breaking into a device</a:t>
            </a:r>
          </a:p>
          <a:p>
            <a:pPr eaLnBrk="1" hangingPunct="1">
              <a:lnSpc>
                <a:spcPct val="75000"/>
              </a:lnSpc>
            </a:pPr>
            <a:r>
              <a:rPr lang="en-US" sz="2000" dirty="0">
                <a:cs typeface="Arial" charset="0"/>
              </a:rPr>
              <a:t>W</a:t>
            </a:r>
            <a:r>
              <a:rPr lang="en-US" sz="2000" dirty="0" smtClean="0">
                <a:cs typeface="Arial" charset="0"/>
              </a:rPr>
              <a:t>ording that implies that a login is "welcome" or "invited" is not appropriate</a:t>
            </a:r>
          </a:p>
          <a:p>
            <a:pPr eaLnBrk="1" hangingPunct="1">
              <a:lnSpc>
                <a:spcPct val="75000"/>
              </a:lnSpc>
            </a:pPr>
            <a:r>
              <a:rPr lang="en-US" sz="2000" dirty="0">
                <a:cs typeface="Arial" charset="0"/>
              </a:rPr>
              <a:t>O</a:t>
            </a:r>
            <a:r>
              <a:rPr lang="en-US" sz="2000" dirty="0" smtClean="0">
                <a:cs typeface="Arial" charset="0"/>
              </a:rPr>
              <a:t>ften used for legal notification because it is displayed to all connected terminals</a:t>
            </a:r>
          </a:p>
          <a:p>
            <a:pPr eaLnBrk="1" hangingPunct="1">
              <a:lnSpc>
                <a:spcPct val="75000"/>
              </a:lnSpc>
            </a:pPr>
            <a:endParaRPr lang="en-US" altLang="ja-JP" sz="2000" dirty="0" smtClean="0">
              <a:ea typeface="ＭＳ Ｐゴシック" pitchFamily="34" charset="-128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694" y="1549397"/>
            <a:ext cx="5524500" cy="4572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>
          <a:xfrm>
            <a:off x="403225" y="4206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Saving Configurations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Configuration Files</a:t>
            </a:r>
          </a:p>
        </p:txBody>
      </p:sp>
      <p:sp>
        <p:nvSpPr>
          <p:cNvPr id="36867" name="Rectangle 6"/>
          <p:cNvSpPr>
            <a:spLocks noGrp="1" noChangeArrowheads="1"/>
          </p:cNvSpPr>
          <p:nvPr>
            <p:ph idx="1"/>
          </p:nvPr>
        </p:nvSpPr>
        <p:spPr>
          <a:xfrm>
            <a:off x="5347505" y="812353"/>
            <a:ext cx="3607584" cy="5232400"/>
          </a:xfrm>
        </p:spPr>
        <p:txBody>
          <a:bodyPr/>
          <a:lstStyle/>
          <a:p>
            <a:pPr>
              <a:defRPr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Switch# 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reload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pPr marL="465138" lvl="1" indent="-22225">
              <a:defRPr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System configuration has been modified. Save? [yes/no]: 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n</a:t>
            </a:r>
            <a:endParaRPr lang="en-US" sz="1600" dirty="0">
              <a:latin typeface="Courier New" pitchFamily="49" charset="0"/>
              <a:cs typeface="Courier New" pitchFamily="49" charset="0"/>
            </a:endParaRPr>
          </a:p>
          <a:p>
            <a:pPr marL="465138" lvl="1" indent="-7938">
              <a:defRPr/>
            </a:pPr>
            <a:r>
              <a:rPr lang="en-US" sz="1600" dirty="0">
                <a:latin typeface="Courier New" pitchFamily="49" charset="0"/>
                <a:cs typeface="Courier New" pitchFamily="49" charset="0"/>
              </a:rPr>
              <a:t>Proceed with reload? [confirm]</a:t>
            </a:r>
          </a:p>
          <a:p>
            <a:pPr eaLnBrk="1" hangingPunct="1">
              <a:lnSpc>
                <a:spcPct val="75000"/>
              </a:lnSpc>
              <a:defRPr/>
            </a:pPr>
            <a:endParaRPr lang="en-US" sz="2000" dirty="0" smtClean="0">
              <a:cs typeface="Arial" pitchFamily="34" charset="0"/>
            </a:endParaRPr>
          </a:p>
          <a:p>
            <a:pPr eaLnBrk="1" hangingPunct="1">
              <a:lnSpc>
                <a:spcPct val="75000"/>
              </a:lnSpc>
              <a:defRPr/>
            </a:pPr>
            <a:r>
              <a:rPr lang="en-US" sz="2000" dirty="0" smtClean="0">
                <a:cs typeface="Arial" pitchFamily="34" charset="0"/>
              </a:rPr>
              <a:t>Startup </a:t>
            </a:r>
            <a:r>
              <a:rPr lang="en-US" sz="2000" dirty="0">
                <a:cs typeface="Arial" pitchFamily="34" charset="0"/>
              </a:rPr>
              <a:t>configuration is removed </a:t>
            </a:r>
            <a:r>
              <a:rPr lang="en-US" sz="2000" dirty="0" smtClean="0">
                <a:cs typeface="Arial" pitchFamily="34" charset="0"/>
              </a:rPr>
              <a:t>by</a:t>
            </a:r>
          </a:p>
          <a:p>
            <a:pPr eaLnBrk="1" hangingPunct="1">
              <a:lnSpc>
                <a:spcPct val="75000"/>
              </a:lnSpc>
              <a:defRPr/>
            </a:pPr>
            <a:r>
              <a:rPr lang="en-US" sz="1600" dirty="0" smtClean="0">
                <a:latin typeface="Courier New" pitchFamily="49" charset="0"/>
                <a:cs typeface="Courier New" pitchFamily="49" charset="0"/>
              </a:rPr>
              <a:t>Switch</a:t>
            </a:r>
            <a:r>
              <a:rPr lang="en-US" sz="1600" dirty="0">
                <a:latin typeface="Courier New" pitchFamily="49" charset="0"/>
                <a:cs typeface="Courier New" pitchFamily="49" charset="0"/>
              </a:rPr>
              <a:t># </a:t>
            </a:r>
            <a:r>
              <a:rPr lang="en-US" sz="1600" b="1" dirty="0">
                <a:latin typeface="Courier New" pitchFamily="49" charset="0"/>
                <a:cs typeface="Courier New" pitchFamily="49" charset="0"/>
              </a:rPr>
              <a:t>erase </a:t>
            </a:r>
            <a:r>
              <a:rPr lang="en-US" sz="1600" b="1" dirty="0" smtClean="0">
                <a:latin typeface="Courier New" pitchFamily="49" charset="0"/>
                <a:cs typeface="Courier New" pitchFamily="49" charset="0"/>
              </a:rPr>
              <a:t>startup-</a:t>
            </a:r>
            <a:r>
              <a:rPr lang="en-US" sz="1600" b="1" dirty="0" err="1" smtClean="0">
                <a:latin typeface="Courier New" pitchFamily="49" charset="0"/>
                <a:cs typeface="Courier New" pitchFamily="49" charset="0"/>
              </a:rPr>
              <a:t>config</a:t>
            </a:r>
            <a:endParaRPr lang="en-US" sz="1600" b="1" dirty="0" smtClean="0">
              <a:latin typeface="Courier New" pitchFamily="49" charset="0"/>
              <a:cs typeface="Courier New" pitchFamily="49" charset="0"/>
            </a:endParaRPr>
          </a:p>
          <a:p>
            <a:pPr marL="381000" indent="-381000" eaLnBrk="1" hangingPunct="1">
              <a:lnSpc>
                <a:spcPct val="75000"/>
              </a:lnSpc>
              <a:buFont typeface="Wingdings" pitchFamily="2" charset="2"/>
              <a:buNone/>
              <a:defRPr/>
            </a:pPr>
            <a:endParaRPr lang="en-US" sz="2000" dirty="0" smtClean="0"/>
          </a:p>
        </p:txBody>
      </p:sp>
      <p:pic>
        <p:nvPicPr>
          <p:cNvPr id="4096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329" y="1404938"/>
            <a:ext cx="5210175" cy="463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n-US" sz="2400" dirty="0" smtClean="0">
                <a:solidFill>
                  <a:schemeClr val="bg1"/>
                </a:solidFill>
                <a:cs typeface="Arial" pitchFamily="34" charset="0"/>
              </a:rPr>
              <a:t>Addressing </a:t>
            </a:r>
            <a:r>
              <a:rPr lang="en-US" sz="2400" dirty="0">
                <a:solidFill>
                  <a:schemeClr val="bg1"/>
                </a:solidFill>
                <a:cs typeface="Arial" pitchFamily="34" charset="0"/>
              </a:rPr>
              <a:t>Schemes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3276869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0975" y="1189038"/>
            <a:ext cx="4918075" cy="5413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>
          <a:xfrm>
            <a:off x="438603" y="4794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Ports and Addresses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IP Addressing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of Devices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44035" name="Rectangle 6"/>
          <p:cNvSpPr>
            <a:spLocks noGrp="1" noChangeArrowheads="1"/>
          </p:cNvSpPr>
          <p:nvPr>
            <p:ph idx="1"/>
          </p:nvPr>
        </p:nvSpPr>
        <p:spPr>
          <a:xfrm>
            <a:off x="437924" y="1449388"/>
            <a:ext cx="3205162" cy="5153025"/>
          </a:xfrm>
        </p:spPr>
        <p:txBody>
          <a:bodyPr/>
          <a:lstStyle/>
          <a:p>
            <a:pPr eaLnBrk="1" hangingPunct="1">
              <a:lnSpc>
                <a:spcPct val="75000"/>
              </a:lnSpc>
            </a:pPr>
            <a:r>
              <a:rPr lang="en-US" sz="2000" dirty="0" smtClean="0">
                <a:cs typeface="Arial" charset="0"/>
              </a:rPr>
              <a:t>Each end device on a network must be configured with an IP address.</a:t>
            </a:r>
          </a:p>
          <a:p>
            <a:pPr eaLnBrk="1" hangingPunct="1">
              <a:lnSpc>
                <a:spcPct val="75000"/>
              </a:lnSpc>
            </a:pPr>
            <a:r>
              <a:rPr lang="en-US" sz="2000" dirty="0" smtClean="0"/>
              <a:t>Structure of an IPv4 address is called </a:t>
            </a:r>
            <a:r>
              <a:rPr lang="en-US" sz="2000" i="1" dirty="0" smtClean="0"/>
              <a:t>dotted decimal</a:t>
            </a:r>
            <a:r>
              <a:rPr lang="en-US" sz="2000" dirty="0" smtClean="0"/>
              <a:t>.</a:t>
            </a:r>
            <a:endParaRPr lang="en-US" sz="2000" i="1" dirty="0" smtClean="0"/>
          </a:p>
          <a:p>
            <a:pPr eaLnBrk="1" hangingPunct="1">
              <a:lnSpc>
                <a:spcPct val="75000"/>
              </a:lnSpc>
            </a:pPr>
            <a:r>
              <a:rPr lang="en-US" sz="2000" dirty="0" smtClean="0"/>
              <a:t>IP address displayed in decimal notation, with four decimal numbers between 0 and 255.</a:t>
            </a:r>
          </a:p>
          <a:p>
            <a:pPr eaLnBrk="1" hangingPunct="1">
              <a:lnSpc>
                <a:spcPct val="75000"/>
              </a:lnSpc>
            </a:pPr>
            <a:r>
              <a:rPr lang="en-US" sz="2000" dirty="0" smtClean="0"/>
              <a:t>With the IP address, a subnet mask is also necessary.</a:t>
            </a: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466952" y="1465943"/>
            <a:ext cx="7661048" cy="4775200"/>
          </a:xfrm>
        </p:spPr>
        <p:txBody>
          <a:bodyPr/>
          <a:lstStyle/>
          <a:p>
            <a:r>
              <a:rPr lang="en-US" sz="2000" dirty="0" smtClean="0"/>
              <a:t>Network infrastructure devices require IP addresses to enable remote management. </a:t>
            </a:r>
          </a:p>
          <a:p>
            <a:r>
              <a:rPr lang="en-US" sz="2000" dirty="0" smtClean="0"/>
              <a:t>On a switch, the management IP address is assigned on a virtual interface.</a:t>
            </a:r>
          </a:p>
          <a:p>
            <a:pPr>
              <a:buNone/>
            </a:pPr>
            <a:endParaRPr lang="en-US" sz="2000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537256"/>
            <a:ext cx="8145462" cy="838200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Enable IP on a Switch</a:t>
            </a:r>
            <a:endParaRPr 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 l="45179" t="28770" r="17427" b="17857"/>
          <a:stretch>
            <a:fillRect/>
          </a:stretch>
        </p:blipFill>
        <p:spPr bwMode="auto">
          <a:xfrm>
            <a:off x="2859315" y="2743199"/>
            <a:ext cx="4865460" cy="3904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46194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438377" y="479425"/>
            <a:ext cx="8145462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Verifying Connectivity</a:t>
            </a:r>
            <a:br>
              <a:rPr lang="en-US" sz="1800" dirty="0" smtClean="0"/>
            </a:br>
            <a:r>
              <a:rPr lang="en-US" dirty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Testing End-to-End Connectivity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93"/>
          <a:stretch/>
        </p:blipFill>
        <p:spPr bwMode="auto">
          <a:xfrm>
            <a:off x="1480458" y="1589295"/>
            <a:ext cx="6429827" cy="4660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Rectangle 2"/>
          <p:cNvSpPr>
            <a:spLocks noGrp="1" noChangeArrowheads="1"/>
          </p:cNvSpPr>
          <p:nvPr>
            <p:ph type="title"/>
          </p:nvPr>
        </p:nvSpPr>
        <p:spPr>
          <a:xfrm>
            <a:off x="478971" y="421142"/>
            <a:ext cx="8414204" cy="8382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</a:rPr>
              <a:t>Communicating in Same </a:t>
            </a:r>
            <a:r>
              <a:rPr lang="en-US" dirty="0">
                <a:latin typeface="Arial" charset="0"/>
              </a:rPr>
              <a:t>Network</a:t>
            </a:r>
          </a:p>
        </p:txBody>
      </p:sp>
      <p:pic>
        <p:nvPicPr>
          <p:cNvPr id="70658" name="Picture 9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300" y="6273800"/>
            <a:ext cx="27813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" name="Rectangle 113"/>
          <p:cNvSpPr/>
          <p:nvPr/>
        </p:nvSpPr>
        <p:spPr>
          <a:xfrm>
            <a:off x="5883275" y="5856288"/>
            <a:ext cx="3009900" cy="1001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en-US"/>
          </a:p>
        </p:txBody>
      </p:sp>
      <p:pic>
        <p:nvPicPr>
          <p:cNvPr id="70660" name="Picture 56"/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4632" y="1541689"/>
            <a:ext cx="6433331" cy="47321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347177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>
          <a:xfrm>
            <a:off x="347429" y="468110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>
                <a:cs typeface="Arial" pitchFamily="34" charset="0"/>
              </a:rPr>
              <a:t>Cisco IOS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Operating Systems (cont.)</a:t>
            </a:r>
          </a:p>
        </p:txBody>
      </p:sp>
      <p:pic>
        <p:nvPicPr>
          <p:cNvPr id="10243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6"/>
          <a:stretch/>
        </p:blipFill>
        <p:spPr bwMode="auto">
          <a:xfrm>
            <a:off x="377825" y="1431817"/>
            <a:ext cx="4992688" cy="4179996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49"/>
          <a:stretch/>
        </p:blipFill>
        <p:spPr bwMode="auto">
          <a:xfrm>
            <a:off x="3233738" y="6145481"/>
            <a:ext cx="5630862" cy="499794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8"/>
          <a:stretch/>
        </p:blipFill>
        <p:spPr bwMode="auto">
          <a:xfrm>
            <a:off x="2435225" y="5474525"/>
            <a:ext cx="5591175" cy="602425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2"/>
          <p:cNvSpPr>
            <a:spLocks noGrp="1" noChangeArrowheads="1"/>
          </p:cNvSpPr>
          <p:nvPr>
            <p:ph type="title"/>
          </p:nvPr>
        </p:nvSpPr>
        <p:spPr>
          <a:xfrm>
            <a:off x="605632" y="609828"/>
            <a:ext cx="8145462" cy="838200"/>
          </a:xfrm>
        </p:spPr>
        <p:txBody>
          <a:bodyPr/>
          <a:lstStyle/>
          <a:p>
            <a:pPr eaLnBrk="1" hangingPunct="1"/>
            <a:r>
              <a:rPr lang="en-US" dirty="0">
                <a:latin typeface="Arial" charset="0"/>
              </a:rPr>
              <a:t/>
            </a:r>
            <a:br>
              <a:rPr lang="en-US" dirty="0">
                <a:latin typeface="Arial" charset="0"/>
              </a:rPr>
            </a:br>
            <a:r>
              <a:rPr lang="en-US" dirty="0">
                <a:latin typeface="Arial" charset="0"/>
              </a:rPr>
              <a:t>MAC and IP Addresses</a:t>
            </a:r>
          </a:p>
        </p:txBody>
      </p:sp>
      <p:pic>
        <p:nvPicPr>
          <p:cNvPr id="4" name="Picture 33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475" y="3051175"/>
            <a:ext cx="457200" cy="268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72707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613" y="4024313"/>
            <a:ext cx="1016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2708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813" y="2786063"/>
            <a:ext cx="1016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1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5963" y="3051175"/>
            <a:ext cx="735012" cy="31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cxnSp>
        <p:nvCxnSpPr>
          <p:cNvPr id="8" name="Straight Connector 7"/>
          <p:cNvCxnSpPr>
            <a:endCxn id="7" idx="1"/>
          </p:cNvCxnSpPr>
          <p:nvPr/>
        </p:nvCxnSpPr>
        <p:spPr>
          <a:xfrm>
            <a:off x="3071813" y="3208338"/>
            <a:ext cx="145415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4037013" y="3360738"/>
            <a:ext cx="641350" cy="66357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 flipV="1">
            <a:off x="4999038" y="3360738"/>
            <a:ext cx="577850" cy="117316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2713" name="Picture 42" descr="File Server_Updated200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6863" y="4533900"/>
            <a:ext cx="617537" cy="820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Straight Connector 11"/>
          <p:cNvCxnSpPr>
            <a:stCxn id="7" idx="3"/>
          </p:cNvCxnSpPr>
          <p:nvPr/>
        </p:nvCxnSpPr>
        <p:spPr>
          <a:xfrm flipV="1">
            <a:off x="5260975" y="3208338"/>
            <a:ext cx="1389063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2715" name="TextBox 12"/>
          <p:cNvSpPr txBox="1">
            <a:spLocks noChangeArrowheads="1"/>
          </p:cNvSpPr>
          <p:nvPr/>
        </p:nvSpPr>
        <p:spPr bwMode="auto">
          <a:xfrm>
            <a:off x="203200" y="3084513"/>
            <a:ext cx="2084388" cy="739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>
                <a:solidFill>
                  <a:srgbClr val="000000"/>
                </a:solidFill>
              </a:rPr>
              <a:t>PC1</a:t>
            </a:r>
          </a:p>
          <a:p>
            <a:r>
              <a:rPr lang="en-US" sz="1400">
                <a:solidFill>
                  <a:srgbClr val="000000"/>
                </a:solidFill>
              </a:rPr>
              <a:t>192.168.1.110</a:t>
            </a:r>
          </a:p>
          <a:p>
            <a:r>
              <a:rPr lang="en-US" sz="1400">
                <a:solidFill>
                  <a:srgbClr val="000000"/>
                </a:solidFill>
              </a:rPr>
              <a:t>AA-AA-AA-AA-AA-AA</a:t>
            </a:r>
          </a:p>
        </p:txBody>
      </p:sp>
      <p:sp>
        <p:nvSpPr>
          <p:cNvPr id="72716" name="TextBox 13"/>
          <p:cNvSpPr txBox="1">
            <a:spLocks noChangeArrowheads="1"/>
          </p:cNvSpPr>
          <p:nvPr/>
        </p:nvSpPr>
        <p:spPr bwMode="auto">
          <a:xfrm>
            <a:off x="2055813" y="5348062"/>
            <a:ext cx="2119313" cy="73818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 dirty="0">
                <a:solidFill>
                  <a:srgbClr val="000000"/>
                </a:solidFill>
              </a:rPr>
              <a:t>PC2</a:t>
            </a:r>
          </a:p>
          <a:p>
            <a:r>
              <a:rPr lang="en-US" sz="1400" dirty="0">
                <a:solidFill>
                  <a:srgbClr val="000000"/>
                </a:solidFill>
              </a:rPr>
              <a:t>192.168.1.111</a:t>
            </a:r>
          </a:p>
          <a:p>
            <a:r>
              <a:rPr lang="en-US" sz="1400" dirty="0">
                <a:solidFill>
                  <a:srgbClr val="000000"/>
                </a:solidFill>
              </a:rPr>
              <a:t>BB-BB-BB-BB-BB-BB</a:t>
            </a:r>
          </a:p>
        </p:txBody>
      </p:sp>
      <p:sp>
        <p:nvSpPr>
          <p:cNvPr id="72717" name="TextBox 14"/>
          <p:cNvSpPr txBox="1">
            <a:spLocks noChangeArrowheads="1"/>
          </p:cNvSpPr>
          <p:nvPr/>
        </p:nvSpPr>
        <p:spPr bwMode="auto">
          <a:xfrm>
            <a:off x="5210175" y="5426075"/>
            <a:ext cx="2182813" cy="73977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>
                <a:solidFill>
                  <a:srgbClr val="000000"/>
                </a:solidFill>
              </a:rPr>
              <a:t>FTP Server</a:t>
            </a:r>
          </a:p>
          <a:p>
            <a:r>
              <a:rPr lang="en-US" sz="1400">
                <a:solidFill>
                  <a:srgbClr val="000000"/>
                </a:solidFill>
              </a:rPr>
              <a:t>192.168.1.9</a:t>
            </a:r>
          </a:p>
          <a:p>
            <a:r>
              <a:rPr lang="en-US" sz="1400">
                <a:solidFill>
                  <a:srgbClr val="000000"/>
                </a:solidFill>
              </a:rPr>
              <a:t>CC-CC-CC-CC-CC-CC</a:t>
            </a:r>
          </a:p>
        </p:txBody>
      </p:sp>
      <p:sp>
        <p:nvSpPr>
          <p:cNvPr id="72718" name="TextBox 15"/>
          <p:cNvSpPr txBox="1">
            <a:spLocks noChangeArrowheads="1"/>
          </p:cNvSpPr>
          <p:nvPr/>
        </p:nvSpPr>
        <p:spPr bwMode="auto">
          <a:xfrm>
            <a:off x="6218238" y="2114550"/>
            <a:ext cx="2119312" cy="738188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400">
                <a:solidFill>
                  <a:srgbClr val="000000"/>
                </a:solidFill>
              </a:rPr>
              <a:t>R1</a:t>
            </a:r>
          </a:p>
          <a:p>
            <a:r>
              <a:rPr lang="en-US" sz="1400">
                <a:solidFill>
                  <a:srgbClr val="000000"/>
                </a:solidFill>
              </a:rPr>
              <a:t>192.168.1.1</a:t>
            </a:r>
          </a:p>
          <a:p>
            <a:r>
              <a:rPr lang="en-US" sz="1400">
                <a:solidFill>
                  <a:srgbClr val="000000"/>
                </a:solidFill>
              </a:rPr>
              <a:t>11-11-11-11-11-11</a:t>
            </a:r>
          </a:p>
        </p:txBody>
      </p:sp>
      <p:grpSp>
        <p:nvGrpSpPr>
          <p:cNvPr id="72719" name="Group 16"/>
          <p:cNvGrpSpPr>
            <a:grpSpLocks/>
          </p:cNvGrpSpPr>
          <p:nvPr/>
        </p:nvGrpSpPr>
        <p:grpSpPr bwMode="auto">
          <a:xfrm>
            <a:off x="2851150" y="2490788"/>
            <a:ext cx="1222375" cy="1122362"/>
            <a:chOff x="2845469" y="1283663"/>
            <a:chExt cx="1222475" cy="1122322"/>
          </a:xfrm>
        </p:grpSpPr>
        <p:pic>
          <p:nvPicPr>
            <p:cNvPr id="72722" name="Picture 2" descr="C:\Users\socoker\AppData\Local\Microsoft\Windows\Temporary Internet Files\Content.IE5\Y3AZB7XE\MC900441455[1].png"/>
            <p:cNvPicPr>
              <a:picLocks noChangeAspect="1" noChangeArrowheads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5469" y="1283663"/>
              <a:ext cx="1122322" cy="1122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2723" name="TextBox 18"/>
            <p:cNvSpPr txBox="1">
              <a:spLocks noChangeArrowheads="1"/>
            </p:cNvSpPr>
            <p:nvPr/>
          </p:nvSpPr>
          <p:spPr bwMode="auto">
            <a:xfrm>
              <a:off x="3128145" y="1437298"/>
              <a:ext cx="939799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r>
                <a:rPr lang="en-US" sz="1400" b="1"/>
                <a:t>ARP </a:t>
              </a:r>
            </a:p>
            <a:p>
              <a:r>
                <a:rPr lang="en-US" sz="1400" b="1"/>
                <a:t>Request</a:t>
              </a:r>
            </a:p>
          </p:txBody>
        </p:sp>
      </p:grpSp>
      <p:sp>
        <p:nvSpPr>
          <p:cNvPr id="72720" name="TextBox 19"/>
          <p:cNvSpPr txBox="1">
            <a:spLocks noChangeArrowheads="1"/>
          </p:cNvSpPr>
          <p:nvPr/>
        </p:nvSpPr>
        <p:spPr bwMode="auto">
          <a:xfrm>
            <a:off x="4665663" y="3084513"/>
            <a:ext cx="37147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S1</a:t>
            </a:r>
          </a:p>
        </p:txBody>
      </p:sp>
      <p:sp>
        <p:nvSpPr>
          <p:cNvPr id="72721" name="TextBox 20"/>
          <p:cNvSpPr txBox="1">
            <a:spLocks noChangeArrowheads="1"/>
          </p:cNvSpPr>
          <p:nvPr/>
        </p:nvSpPr>
        <p:spPr bwMode="auto">
          <a:xfrm>
            <a:off x="6724650" y="3084513"/>
            <a:ext cx="379413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200" b="1"/>
              <a:t>R1</a:t>
            </a:r>
          </a:p>
        </p:txBody>
      </p:sp>
    </p:spTree>
    <p:extLst>
      <p:ext uri="{BB962C8B-B14F-4D97-AF65-F5344CB8AC3E}">
        <p14:creationId xmlns:p14="http://schemas.microsoft.com/office/powerpoint/2010/main" val="287733309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2"/>
          <p:cNvSpPr>
            <a:spLocks noGrp="1" noChangeArrowheads="1"/>
          </p:cNvSpPr>
          <p:nvPr>
            <p:ph type="title"/>
          </p:nvPr>
        </p:nvSpPr>
        <p:spPr>
          <a:xfrm>
            <a:off x="636188" y="406628"/>
            <a:ext cx="8145462" cy="8382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</a:rPr>
              <a:t>Default </a:t>
            </a:r>
            <a:r>
              <a:rPr lang="en-US" dirty="0">
                <a:latin typeface="Arial" charset="0"/>
              </a:rPr>
              <a:t>Gateway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0800" y="1458412"/>
            <a:ext cx="6514983" cy="5318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82810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2"/>
          <p:cNvSpPr>
            <a:spLocks noGrp="1" noChangeArrowheads="1"/>
          </p:cNvSpPr>
          <p:nvPr>
            <p:ph type="title"/>
          </p:nvPr>
        </p:nvSpPr>
        <p:spPr>
          <a:xfrm>
            <a:off x="609488" y="421141"/>
            <a:ext cx="8145462" cy="838200"/>
          </a:xfrm>
        </p:spPr>
        <p:txBody>
          <a:bodyPr/>
          <a:lstStyle/>
          <a:p>
            <a:pPr eaLnBrk="1" hangingPunct="1"/>
            <a:r>
              <a:rPr lang="en-US" dirty="0" smtClean="0">
                <a:latin typeface="Arial" charset="0"/>
              </a:rPr>
              <a:t>Communicating with Remote </a:t>
            </a:r>
            <a:r>
              <a:rPr lang="en-US" dirty="0">
                <a:latin typeface="Arial" charset="0"/>
              </a:rPr>
              <a:t>Network</a:t>
            </a:r>
          </a:p>
        </p:txBody>
      </p:sp>
      <p:pic>
        <p:nvPicPr>
          <p:cNvPr id="76802" name="Picture 54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839" y="1436913"/>
            <a:ext cx="7602761" cy="48527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964520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n-US" sz="2400" dirty="0" smtClean="0">
                <a:solidFill>
                  <a:schemeClr val="bg1"/>
                </a:solidFill>
                <a:cs typeface="Arial" pitchFamily="34" charset="0"/>
              </a:rPr>
              <a:t>Switch Configuration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2320542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89152" y="522741"/>
            <a:ext cx="8145462" cy="838200"/>
          </a:xfrm>
        </p:spPr>
        <p:txBody>
          <a:bodyPr/>
          <a:lstStyle/>
          <a:p>
            <a:pPr eaLnBrk="1" hangingPunct="1"/>
            <a:r>
              <a:rPr lang="en-US" dirty="0" smtClean="0"/>
              <a:t>Preparing </a:t>
            </a:r>
            <a:r>
              <a:rPr lang="en-US" dirty="0"/>
              <a:t>for Basic Switch </a:t>
            </a:r>
            <a:r>
              <a:rPr lang="en-US" dirty="0" smtClean="0"/>
              <a:t>Management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55638" y="1419464"/>
            <a:ext cx="7940675" cy="5111965"/>
          </a:xfrm>
        </p:spPr>
        <p:txBody>
          <a:bodyPr/>
          <a:lstStyle/>
          <a:p>
            <a:r>
              <a:rPr lang="en-US" sz="2000" dirty="0" smtClean="0"/>
              <a:t>To remotely manage a Cisco switch, it must be configured to access the network.</a:t>
            </a:r>
          </a:p>
          <a:p>
            <a:r>
              <a:rPr lang="en-US" sz="2000" dirty="0" smtClean="0"/>
              <a:t>An IP address and a subnet mask must be configured.</a:t>
            </a:r>
          </a:p>
          <a:p>
            <a:r>
              <a:rPr lang="en-US" sz="2000" dirty="0" smtClean="0"/>
              <a:t>If managing the switch from a remote network, a default gateway must also be configured.</a:t>
            </a:r>
          </a:p>
          <a:p>
            <a:r>
              <a:rPr lang="en-US" sz="2000" dirty="0" smtClean="0"/>
              <a:t>The IP information (address, subnet mask, gateway) is to be assigned to a switch </a:t>
            </a:r>
            <a:r>
              <a:rPr lang="en-US" sz="2000" dirty="0" err="1" smtClean="0"/>
              <a:t>switch</a:t>
            </a:r>
            <a:r>
              <a:rPr lang="en-US" sz="2000" dirty="0" smtClean="0"/>
              <a:t> virtual interface (SVI).</a:t>
            </a:r>
          </a:p>
        </p:txBody>
      </p:sp>
    </p:spTree>
    <p:extLst>
      <p:ext uri="{BB962C8B-B14F-4D97-AF65-F5344CB8AC3E}">
        <p14:creationId xmlns:p14="http://schemas.microsoft.com/office/powerpoint/2010/main" val="5711891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364548" y="758448"/>
            <a:ext cx="8145462" cy="838200"/>
          </a:xfrm>
        </p:spPr>
        <p:txBody>
          <a:bodyPr/>
          <a:lstStyle/>
          <a:p>
            <a:pPr eaLnBrk="1" hangingPunct="1"/>
            <a:r>
              <a:rPr lang="en-US" sz="1800" dirty="0" smtClean="0">
                <a:ea typeface="ＭＳ Ｐゴシック" pitchFamily="34" charset="-128"/>
              </a:rPr>
              <a:t>Basic Switch Configuration</a:t>
            </a:r>
            <a:br>
              <a:rPr lang="en-US" sz="1800" dirty="0" smtClean="0">
                <a:ea typeface="ＭＳ Ｐゴシック" pitchFamily="34" charset="-128"/>
              </a:rPr>
            </a:br>
            <a:r>
              <a:rPr lang="en-US" dirty="0" smtClean="0"/>
              <a:t>Preparing </a:t>
            </a:r>
            <a:r>
              <a:rPr lang="en-US" dirty="0"/>
              <a:t>for Basic Switch </a:t>
            </a:r>
            <a:r>
              <a:rPr lang="en-US" dirty="0" smtClean="0"/>
              <a:t>Management (cont.)</a:t>
            </a: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96" y="2089585"/>
            <a:ext cx="8544242" cy="364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573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364548" y="758448"/>
            <a:ext cx="8145462" cy="838200"/>
          </a:xfrm>
        </p:spPr>
        <p:txBody>
          <a:bodyPr/>
          <a:lstStyle/>
          <a:p>
            <a:pPr eaLnBrk="1" hangingPunct="1"/>
            <a:r>
              <a:rPr lang="en-US" sz="1800" dirty="0" smtClean="0">
                <a:ea typeface="ＭＳ Ｐゴシック" pitchFamily="34" charset="-128"/>
              </a:rPr>
              <a:t>Basic Switch Configuration</a:t>
            </a:r>
            <a:br>
              <a:rPr lang="en-US" sz="1800" dirty="0" smtClean="0">
                <a:ea typeface="ＭＳ Ｐゴシック" pitchFamily="34" charset="-128"/>
              </a:rPr>
            </a:br>
            <a:r>
              <a:rPr lang="en-US" dirty="0" smtClean="0"/>
              <a:t>Preparing </a:t>
            </a:r>
            <a:r>
              <a:rPr lang="en-US" dirty="0"/>
              <a:t>for Basic Switch </a:t>
            </a:r>
            <a:r>
              <a:rPr lang="en-US" dirty="0" smtClean="0"/>
              <a:t>Management (cont.)</a:t>
            </a: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389" y="2724150"/>
            <a:ext cx="8487436" cy="2723106"/>
          </a:xfrm>
        </p:spPr>
      </p:pic>
    </p:spTree>
    <p:extLst>
      <p:ext uri="{BB962C8B-B14F-4D97-AF65-F5344CB8AC3E}">
        <p14:creationId xmlns:p14="http://schemas.microsoft.com/office/powerpoint/2010/main" val="1452158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89152" y="522741"/>
            <a:ext cx="8145462" cy="838200"/>
          </a:xfrm>
        </p:spPr>
        <p:txBody>
          <a:bodyPr/>
          <a:lstStyle/>
          <a:p>
            <a:pPr eaLnBrk="1" hangingPunct="1"/>
            <a:r>
              <a:rPr lang="en-US" sz="1800" dirty="0" smtClean="0"/>
              <a:t>Configuring </a:t>
            </a:r>
            <a:r>
              <a:rPr lang="en-US" sz="1800" dirty="0"/>
              <a:t>Switch </a:t>
            </a:r>
            <a:r>
              <a:rPr lang="en-US" sz="1800" dirty="0" smtClean="0"/>
              <a:t>Ports</a:t>
            </a:r>
            <a:r>
              <a:rPr lang="en-US" sz="1800" dirty="0" smtClean="0">
                <a:ea typeface="ＭＳ Ｐゴシック" pitchFamily="34" charset="-128"/>
              </a:rPr>
              <a:t/>
            </a:r>
            <a:br>
              <a:rPr lang="en-US" sz="1800" dirty="0" smtClean="0">
                <a:ea typeface="ＭＳ Ｐゴシック" pitchFamily="34" charset="-128"/>
              </a:rPr>
            </a:br>
            <a:r>
              <a:rPr lang="en-US" dirty="0" smtClean="0"/>
              <a:t>Verifying Switch Port Configuration</a:t>
            </a:r>
            <a:endParaRPr lang="en-US" dirty="0" smtClean="0">
              <a:ea typeface="ＭＳ Ｐゴシック" pitchFamily="34" charset="-128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140" y="1302324"/>
            <a:ext cx="7398328" cy="5414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71229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89152" y="522741"/>
            <a:ext cx="8145462" cy="838200"/>
          </a:xfrm>
        </p:spPr>
        <p:txBody>
          <a:bodyPr/>
          <a:lstStyle/>
          <a:p>
            <a:pPr eaLnBrk="1" hangingPunct="1"/>
            <a:r>
              <a:rPr lang="en-US" sz="1800" dirty="0" smtClean="0">
                <a:ea typeface="ＭＳ Ｐゴシック" pitchFamily="34" charset="-128"/>
              </a:rPr>
              <a:t/>
            </a:r>
            <a:br>
              <a:rPr lang="en-US" sz="1800" dirty="0" smtClean="0">
                <a:ea typeface="ＭＳ Ｐゴシック" pitchFamily="34" charset="-128"/>
              </a:rPr>
            </a:br>
            <a:r>
              <a:rPr lang="en-US" dirty="0" smtClean="0"/>
              <a:t>Switch Port Security: Operation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10496" y="1404938"/>
            <a:ext cx="7940675" cy="487974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454552" y="1397684"/>
            <a:ext cx="7940675" cy="48797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dirty="0"/>
              <a:t>Port security limits the number of valid MAC addresses allowed on a </a:t>
            </a:r>
            <a:r>
              <a:rPr lang="en-US" sz="2000" dirty="0" smtClean="0"/>
              <a:t>port.</a:t>
            </a:r>
          </a:p>
          <a:p>
            <a:r>
              <a:rPr lang="en-US" sz="2000" dirty="0" smtClean="0"/>
              <a:t>The </a:t>
            </a:r>
            <a:r>
              <a:rPr lang="en-US" sz="2000" dirty="0"/>
              <a:t>MAC addresses of legitimate devices are allowed access, while other MAC addresses are </a:t>
            </a:r>
            <a:r>
              <a:rPr lang="en-US" sz="2000" dirty="0" smtClean="0"/>
              <a:t>denied.</a:t>
            </a:r>
          </a:p>
          <a:p>
            <a:r>
              <a:rPr lang="en-US" sz="2000" dirty="0" smtClean="0"/>
              <a:t>Any </a:t>
            </a:r>
            <a:r>
              <a:rPr lang="en-US" sz="2000" dirty="0"/>
              <a:t>additional attempts to connect by unknown MAC addresses </a:t>
            </a:r>
            <a:r>
              <a:rPr lang="en-US" sz="2000" dirty="0" smtClean="0"/>
              <a:t>generate </a:t>
            </a:r>
            <a:r>
              <a:rPr lang="en-US" sz="2000" dirty="0"/>
              <a:t>a security </a:t>
            </a:r>
            <a:r>
              <a:rPr lang="en-US" sz="2000" dirty="0" smtClean="0"/>
              <a:t>violation.</a:t>
            </a:r>
          </a:p>
          <a:p>
            <a:r>
              <a:rPr lang="en-US" sz="2000" dirty="0" smtClean="0"/>
              <a:t>Secure MAC addresses can be configured in a number of ways: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/>
              <a:t>Static secure MAC </a:t>
            </a:r>
            <a:r>
              <a:rPr lang="en-US" dirty="0" smtClean="0"/>
              <a:t>addresses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 smtClean="0"/>
              <a:t>Dynamic </a:t>
            </a:r>
            <a:r>
              <a:rPr lang="en-US" dirty="0"/>
              <a:t>secure MAC </a:t>
            </a:r>
            <a:r>
              <a:rPr lang="en-US" dirty="0" smtClean="0"/>
              <a:t>addresses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 smtClean="0"/>
              <a:t>Sticky </a:t>
            </a:r>
            <a:r>
              <a:rPr lang="en-US" dirty="0"/>
              <a:t>secure MAC </a:t>
            </a:r>
            <a:r>
              <a:rPr lang="en-US" dirty="0" smtClean="0"/>
              <a:t>addresses</a:t>
            </a:r>
          </a:p>
        </p:txBody>
      </p:sp>
    </p:spTree>
    <p:extLst>
      <p:ext uri="{BB962C8B-B14F-4D97-AF65-F5344CB8AC3E}">
        <p14:creationId xmlns:p14="http://schemas.microsoft.com/office/powerpoint/2010/main" val="3420853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89152" y="522741"/>
            <a:ext cx="8145462" cy="838200"/>
          </a:xfrm>
        </p:spPr>
        <p:txBody>
          <a:bodyPr/>
          <a:lstStyle/>
          <a:p>
            <a:pPr eaLnBrk="1" hangingPunct="1"/>
            <a:r>
              <a:rPr lang="en-US" sz="1800" dirty="0" smtClean="0"/>
              <a:t>Switch Port Security</a:t>
            </a:r>
            <a:r>
              <a:rPr lang="en-US" sz="1800" dirty="0" smtClean="0">
                <a:ea typeface="ＭＳ Ｐゴシック" pitchFamily="34" charset="-128"/>
              </a:rPr>
              <a:t/>
            </a:r>
            <a:br>
              <a:rPr lang="en-US" sz="1800" dirty="0" smtClean="0">
                <a:ea typeface="ＭＳ Ｐゴシック" pitchFamily="34" charset="-128"/>
              </a:rPr>
            </a:br>
            <a:r>
              <a:rPr lang="en-US" dirty="0" smtClean="0"/>
              <a:t>Port Security: Violation Modes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10496" y="1404938"/>
            <a:ext cx="7940675" cy="487974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489275" y="1397684"/>
            <a:ext cx="7940675" cy="48797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sz="2000" dirty="0" err="1" smtClean="0"/>
              <a:t>IOS</a:t>
            </a:r>
            <a:r>
              <a:rPr lang="en-US" sz="2000" dirty="0" smtClean="0"/>
              <a:t> considers a </a:t>
            </a:r>
            <a:r>
              <a:rPr lang="en-US" sz="2000" dirty="0"/>
              <a:t>security violation when either of these situations occurs: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/>
              <a:t>The maximum number of secure MAC addresses </a:t>
            </a:r>
            <a:r>
              <a:rPr lang="en-US" dirty="0" smtClean="0"/>
              <a:t>for </a:t>
            </a:r>
            <a:r>
              <a:rPr lang="en-US" dirty="0"/>
              <a:t>that </a:t>
            </a:r>
            <a:r>
              <a:rPr lang="en-US" dirty="0" smtClean="0"/>
              <a:t>interface </a:t>
            </a:r>
            <a:r>
              <a:rPr lang="en-US" dirty="0"/>
              <a:t>have been added</a:t>
            </a:r>
            <a:r>
              <a:rPr lang="en-US" dirty="0" smtClean="0"/>
              <a:t> </a:t>
            </a:r>
            <a:r>
              <a:rPr lang="en-US" dirty="0"/>
              <a:t>to the </a:t>
            </a:r>
            <a:r>
              <a:rPr lang="en-US" dirty="0" smtClean="0"/>
              <a:t>CAM, </a:t>
            </a:r>
            <a:r>
              <a:rPr lang="en-US" dirty="0"/>
              <a:t>and a station whose MAC address is not in the address table attempts to access the interface.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/>
              <a:t>An address learned or configured on one secure interface is seen on another secure interface in the same </a:t>
            </a:r>
            <a:r>
              <a:rPr lang="en-US" dirty="0" err="1"/>
              <a:t>VLAN</a:t>
            </a:r>
            <a:r>
              <a:rPr lang="en-US" dirty="0" smtClean="0"/>
              <a:t>.</a:t>
            </a:r>
          </a:p>
          <a:p>
            <a:r>
              <a:rPr lang="en-US" sz="2000" dirty="0" smtClean="0"/>
              <a:t>There are three possible actions to take when a violation is detected: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 smtClean="0"/>
              <a:t>Protect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 smtClean="0"/>
              <a:t>Restrict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 smtClean="0"/>
              <a:t>Shutdown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96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368860" y="4968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>
                <a:cs typeface="Arial" pitchFamily="34" charset="0"/>
              </a:rPr>
              <a:t>Cisco IOS</a:t>
            </a:r>
            <a:r>
              <a:rPr lang="en-US" dirty="0" smtClean="0">
                <a:cs typeface="Arial" pitchFamily="34" charset="0"/>
              </a:rPr>
              <a:t/>
            </a:r>
            <a:br>
              <a:rPr lang="en-US" dirty="0" smtClean="0">
                <a:cs typeface="Arial" pitchFamily="34" charset="0"/>
              </a:rPr>
            </a:br>
            <a:r>
              <a:rPr lang="en-US" dirty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Purpose</a:t>
            </a:r>
            <a:r>
              <a:rPr lang="en-US" dirty="0" smtClean="0">
                <a:solidFill>
                  <a:srgbClr val="FF0000"/>
                </a:solidFill>
                <a:cs typeface="Arial" pitchFamily="34" charset="0"/>
              </a:rPr>
              <a:t>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of OS</a:t>
            </a:r>
          </a:p>
        </p:txBody>
      </p:sp>
      <p:sp>
        <p:nvSpPr>
          <p:cNvPr id="9219" name="Rectangle 6"/>
          <p:cNvSpPr>
            <a:spLocks noGrp="1" noChangeArrowheads="1"/>
          </p:cNvSpPr>
          <p:nvPr>
            <p:ph idx="1"/>
          </p:nvPr>
        </p:nvSpPr>
        <p:spPr>
          <a:xfrm>
            <a:off x="430306" y="1654629"/>
            <a:ext cx="8312057" cy="4847117"/>
          </a:xfrm>
        </p:spPr>
        <p:txBody>
          <a:bodyPr/>
          <a:lstStyle/>
          <a:p>
            <a:pPr eaLnBrk="1" hangingPunct="1">
              <a:lnSpc>
                <a:spcPct val="75000"/>
              </a:lnSpc>
              <a:defRPr/>
            </a:pPr>
            <a:r>
              <a:rPr lang="en-US" altLang="ja-JP" sz="2000" dirty="0" smtClean="0">
                <a:ea typeface="ＭＳ Ｐゴシック" charset="-128"/>
                <a:cs typeface="Arial" pitchFamily="34" charset="0"/>
              </a:rPr>
              <a:t>PC operating systems (Windows and OS X) perform technical functions that enable: </a:t>
            </a:r>
          </a:p>
          <a:p>
            <a:pPr marL="800100" lvl="1" indent="-342900" eaLnBrk="1" hangingPunct="1">
              <a:lnSpc>
                <a:spcPct val="75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ja-JP" dirty="0" smtClean="0">
                <a:ea typeface="ＭＳ Ｐゴシック" charset="-128"/>
                <a:cs typeface="Arial" pitchFamily="34" charset="0"/>
              </a:rPr>
              <a:t>Use of a mouse</a:t>
            </a:r>
          </a:p>
          <a:p>
            <a:pPr marL="800100" lvl="1" indent="-342900" eaLnBrk="1" hangingPunct="1">
              <a:lnSpc>
                <a:spcPct val="75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ja-JP" dirty="0" smtClean="0">
                <a:ea typeface="ＭＳ Ｐゴシック" charset="-128"/>
                <a:cs typeface="Arial" pitchFamily="34" charset="0"/>
              </a:rPr>
              <a:t>View output</a:t>
            </a:r>
          </a:p>
          <a:p>
            <a:pPr marL="800100" lvl="1" indent="-342900" eaLnBrk="1" hangingPunct="1">
              <a:lnSpc>
                <a:spcPct val="75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ja-JP" dirty="0" smtClean="0">
                <a:ea typeface="ＭＳ Ｐゴシック" charset="-128"/>
                <a:cs typeface="Arial" pitchFamily="34" charset="0"/>
              </a:rPr>
              <a:t>Enter text</a:t>
            </a:r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ja-JP" sz="2000" dirty="0" smtClean="0">
                <a:ea typeface="ＭＳ Ｐゴシック" charset="-128"/>
                <a:cs typeface="Arial" pitchFamily="34" charset="0"/>
              </a:rPr>
              <a:t>Switch or router IOS provides options to: </a:t>
            </a:r>
          </a:p>
          <a:p>
            <a:pPr marL="800100" lvl="1" indent="-342900" eaLnBrk="1" hangingPunct="1">
              <a:lnSpc>
                <a:spcPct val="75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ja-JP" dirty="0" smtClean="0">
                <a:ea typeface="ＭＳ Ｐゴシック" charset="-128"/>
                <a:cs typeface="Arial" pitchFamily="34" charset="0"/>
              </a:rPr>
              <a:t>Configure interfaces</a:t>
            </a:r>
          </a:p>
          <a:p>
            <a:pPr marL="800100" lvl="1" indent="-342900" eaLnBrk="1" hangingPunct="1">
              <a:lnSpc>
                <a:spcPct val="75000"/>
              </a:lnSpc>
              <a:buFont typeface="Wingdings" panose="05000000000000000000" pitchFamily="2" charset="2"/>
              <a:buChar char="§"/>
              <a:defRPr/>
            </a:pPr>
            <a:r>
              <a:rPr lang="en-US" altLang="ja-JP" dirty="0" smtClean="0">
                <a:ea typeface="ＭＳ Ｐゴシック" charset="-128"/>
                <a:cs typeface="Arial" pitchFamily="34" charset="0"/>
              </a:rPr>
              <a:t>Enable routing and switching functions</a:t>
            </a:r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ja-JP" sz="2000" dirty="0" smtClean="0">
                <a:ea typeface="ＭＳ Ｐゴシック" charset="-128"/>
                <a:cs typeface="Arial" pitchFamily="34" charset="0"/>
              </a:rPr>
              <a:t>All networking </a:t>
            </a:r>
            <a:r>
              <a:rPr lang="en-US" sz="2000" dirty="0" smtClean="0">
                <a:cs typeface="Arial" pitchFamily="34" charset="0"/>
              </a:rPr>
              <a:t>devices </a:t>
            </a:r>
            <a:r>
              <a:rPr lang="en-US" sz="2000" dirty="0">
                <a:cs typeface="Arial" pitchFamily="34" charset="0"/>
              </a:rPr>
              <a:t>come with a default </a:t>
            </a:r>
            <a:r>
              <a:rPr lang="en-US" sz="2000" dirty="0" smtClean="0">
                <a:cs typeface="Arial" pitchFamily="34" charset="0"/>
              </a:rPr>
              <a:t>IOS</a:t>
            </a:r>
          </a:p>
          <a:p>
            <a:pPr eaLnBrk="1" hangingPunct="1">
              <a:lnSpc>
                <a:spcPct val="75000"/>
              </a:lnSpc>
              <a:defRPr/>
            </a:pPr>
            <a:r>
              <a:rPr lang="en-US" sz="2000" dirty="0" smtClean="0">
                <a:cs typeface="Arial" pitchFamily="34" charset="0"/>
              </a:rPr>
              <a:t>Possible </a:t>
            </a:r>
            <a:r>
              <a:rPr lang="en-US" sz="2000" dirty="0">
                <a:cs typeface="Arial" pitchFamily="34" charset="0"/>
              </a:rPr>
              <a:t>to upgrade the IOS version or feature </a:t>
            </a:r>
            <a:r>
              <a:rPr lang="en-US" sz="2000" dirty="0" smtClean="0">
                <a:cs typeface="Arial" pitchFamily="34" charset="0"/>
              </a:rPr>
              <a:t>set</a:t>
            </a:r>
          </a:p>
          <a:p>
            <a:pPr marL="0" indent="0" eaLnBrk="1" hangingPunct="1">
              <a:lnSpc>
                <a:spcPct val="75000"/>
              </a:lnSpc>
              <a:buNone/>
              <a:defRPr/>
            </a:pPr>
            <a:endParaRPr lang="en-US" altLang="ja-JP" sz="2000" dirty="0" smtClean="0">
              <a:ea typeface="ＭＳ Ｐゴシック" charset="-128"/>
              <a:cs typeface="Arial" pitchFamily="34" charset="0"/>
            </a:endParaRPr>
          </a:p>
        </p:txBody>
      </p:sp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89152" y="522741"/>
            <a:ext cx="8145462" cy="838200"/>
          </a:xfrm>
        </p:spPr>
        <p:txBody>
          <a:bodyPr/>
          <a:lstStyle/>
          <a:p>
            <a:pPr eaLnBrk="1" hangingPunct="1"/>
            <a:r>
              <a:rPr lang="en-US" sz="1800" dirty="0" smtClean="0"/>
              <a:t>Switch Port Security</a:t>
            </a:r>
            <a:r>
              <a:rPr lang="en-US" sz="1800" dirty="0" smtClean="0">
                <a:ea typeface="ＭＳ Ｐゴシック" pitchFamily="34" charset="-128"/>
              </a:rPr>
              <a:t/>
            </a:r>
            <a:br>
              <a:rPr lang="en-US" sz="1800" dirty="0" smtClean="0">
                <a:ea typeface="ＭＳ Ｐゴシック" pitchFamily="34" charset="-128"/>
              </a:rPr>
            </a:br>
            <a:r>
              <a:rPr lang="en-US" dirty="0" smtClean="0"/>
              <a:t>Dynamic Port Security Defaults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10496" y="1404938"/>
            <a:ext cx="7940675" cy="487974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17" y="1810087"/>
            <a:ext cx="8685489" cy="3065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05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89152" y="522741"/>
            <a:ext cx="8145462" cy="838200"/>
          </a:xfrm>
        </p:spPr>
        <p:txBody>
          <a:bodyPr/>
          <a:lstStyle/>
          <a:p>
            <a:pPr eaLnBrk="1" hangingPunct="1"/>
            <a:r>
              <a:rPr lang="en-US" sz="1800" dirty="0" smtClean="0"/>
              <a:t>Switch Port Security</a:t>
            </a:r>
            <a:r>
              <a:rPr lang="en-US" sz="1800" dirty="0" smtClean="0">
                <a:ea typeface="ＭＳ Ｐゴシック" pitchFamily="34" charset="-128"/>
              </a:rPr>
              <a:t/>
            </a:r>
            <a:br>
              <a:rPr lang="en-US" sz="1800" dirty="0" smtClean="0">
                <a:ea typeface="ＭＳ Ｐゴシック" pitchFamily="34" charset="-128"/>
              </a:rPr>
            </a:br>
            <a:r>
              <a:rPr lang="en-US" dirty="0" smtClean="0"/>
              <a:t>Configuring Dynamic Port Security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10496" y="1404938"/>
            <a:ext cx="7940675" cy="487974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662896" y="1397684"/>
            <a:ext cx="7940675" cy="48797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33" y="1758884"/>
            <a:ext cx="7624600" cy="47973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91311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29" y="1595191"/>
            <a:ext cx="6649488" cy="48965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89152" y="522741"/>
            <a:ext cx="8145462" cy="838200"/>
          </a:xfrm>
        </p:spPr>
        <p:txBody>
          <a:bodyPr/>
          <a:lstStyle/>
          <a:p>
            <a:pPr eaLnBrk="1" hangingPunct="1"/>
            <a:r>
              <a:rPr lang="en-US" sz="1800" dirty="0" smtClean="0"/>
              <a:t>Switch Port Security</a:t>
            </a:r>
            <a:r>
              <a:rPr lang="en-US" sz="1800" dirty="0" smtClean="0">
                <a:ea typeface="ＭＳ Ｐゴシック" pitchFamily="34" charset="-128"/>
              </a:rPr>
              <a:t/>
            </a:r>
            <a:br>
              <a:rPr lang="en-US" sz="1800" dirty="0" smtClean="0">
                <a:ea typeface="ＭＳ Ｐゴシック" pitchFamily="34" charset="-128"/>
              </a:rPr>
            </a:br>
            <a:r>
              <a:rPr lang="en-US" dirty="0" smtClean="0"/>
              <a:t>Configuring Port Security Sticky</a:t>
            </a:r>
            <a:endParaRPr lang="en-US" dirty="0" smtClean="0">
              <a:ea typeface="ＭＳ Ｐゴシック" pitchFamily="34" charset="-128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10496" y="1404938"/>
            <a:ext cx="7940675" cy="4879748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5" name="Content Placeholder 1"/>
          <p:cNvSpPr txBox="1">
            <a:spLocks/>
          </p:cNvSpPr>
          <p:nvPr/>
        </p:nvSpPr>
        <p:spPr bwMode="auto">
          <a:xfrm>
            <a:off x="547149" y="1397685"/>
            <a:ext cx="7940675" cy="26457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4675" indent="-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926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n-US" sz="2800" dirty="0" smtClean="0"/>
              <a:t>Routing Concepts</a:t>
            </a:r>
            <a:endParaRPr lang="en-US" sz="2800" dirty="0" smtClean="0">
              <a:solidFill>
                <a:schemeClr val="folHlink"/>
              </a:solidFill>
            </a:endParaRPr>
          </a:p>
        </p:txBody>
      </p:sp>
      <p:sp>
        <p:nvSpPr>
          <p:cNvPr id="2" name="Subtitle 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45845"/>
      </p:ext>
    </p:extLst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/>
          </p:nvPr>
        </p:nvSpPr>
        <p:spPr>
          <a:xfrm>
            <a:off x="289152" y="522741"/>
            <a:ext cx="8145462" cy="838200"/>
          </a:xfrm>
        </p:spPr>
        <p:txBody>
          <a:bodyPr/>
          <a:lstStyle/>
          <a:p>
            <a:pPr eaLnBrk="1" hangingPunct="1"/>
            <a:r>
              <a:rPr lang="en-US" sz="1800" dirty="0" smtClean="0">
                <a:ea typeface="ＭＳ Ｐゴシック" pitchFamily="34" charset="-128"/>
              </a:rPr>
              <a:t>Functions of a Router</a:t>
            </a:r>
            <a:br>
              <a:rPr lang="en-US" sz="1800" dirty="0" smtClean="0">
                <a:ea typeface="ＭＳ Ｐゴシック" pitchFamily="34" charset="-128"/>
              </a:rPr>
            </a:br>
            <a:r>
              <a:rPr lang="en-US" dirty="0" smtClean="0">
                <a:ea typeface="ＭＳ Ｐゴシック" pitchFamily="34" charset="-128"/>
              </a:rPr>
              <a:t>Why Routing?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1124" y="1407886"/>
            <a:ext cx="7602989" cy="870857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The router is responsible for the routing of traffic between networks.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l="43617" t="28175" r="14551" b="21230"/>
          <a:stretch>
            <a:fillRect/>
          </a:stretch>
        </p:blipFill>
        <p:spPr bwMode="auto">
          <a:xfrm>
            <a:off x="1625599" y="2183528"/>
            <a:ext cx="5689602" cy="38689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3522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12095" y="1349829"/>
            <a:ext cx="7602989" cy="3802742"/>
          </a:xfrm>
        </p:spPr>
        <p:txBody>
          <a:bodyPr/>
          <a:lstStyle/>
          <a:p>
            <a:pPr marL="0" indent="0">
              <a:buNone/>
            </a:pPr>
            <a:r>
              <a:rPr lang="en-US" dirty="0" smtClean="0"/>
              <a:t>Routers are specialized computers containing the following required components to operate: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 smtClean="0"/>
              <a:t>Central processing unit (CPU)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 smtClean="0"/>
              <a:t>Operating system (OS)  - Routers use Cisco IOS</a:t>
            </a:r>
          </a:p>
          <a:p>
            <a:pPr marL="800100" lvl="1" indent="-342900">
              <a:buFont typeface="Arial" pitchFamily="34" charset="0"/>
              <a:buChar char="•"/>
            </a:pPr>
            <a:r>
              <a:rPr lang="en-US" dirty="0" smtClean="0"/>
              <a:t>Memory and storage (RAM, ROM, NVRAM, Flash, hard drive)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537256"/>
            <a:ext cx="8145462" cy="838200"/>
          </a:xfrm>
        </p:spPr>
        <p:txBody>
          <a:bodyPr/>
          <a:lstStyle/>
          <a:p>
            <a:r>
              <a:rPr lang="en-US" sz="1800" dirty="0" smtClean="0"/>
              <a:t>Functions of a Router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Routers are Computers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 l="47298" t="39286" r="17674" b="32936"/>
          <a:stretch>
            <a:fillRect/>
          </a:stretch>
        </p:blipFill>
        <p:spPr bwMode="auto">
          <a:xfrm>
            <a:off x="1828801" y="3555999"/>
            <a:ext cx="5326742" cy="257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82520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1124" y="1407886"/>
            <a:ext cx="7602989" cy="870857"/>
          </a:xfrm>
        </p:spPr>
        <p:txBody>
          <a:bodyPr/>
          <a:lstStyle/>
          <a:p>
            <a:r>
              <a:rPr lang="en-US" dirty="0" smtClean="0"/>
              <a:t>Routers can connect multiple networks. </a:t>
            </a:r>
          </a:p>
          <a:p>
            <a:r>
              <a:rPr lang="en-US" dirty="0" smtClean="0"/>
              <a:t>Routers have multiple interfaces, each on a different IP network.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537256"/>
            <a:ext cx="8145462" cy="838200"/>
          </a:xfrm>
        </p:spPr>
        <p:txBody>
          <a:bodyPr/>
          <a:lstStyle/>
          <a:p>
            <a:r>
              <a:rPr lang="en-US" sz="1800" dirty="0" smtClean="0"/>
              <a:t>Functions of a Router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Routers Interconnect Networks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l="47075" t="31548" r="17563" b="14484"/>
          <a:stretch>
            <a:fillRect/>
          </a:stretch>
        </p:blipFill>
        <p:spPr bwMode="auto">
          <a:xfrm>
            <a:off x="3875314" y="2438399"/>
            <a:ext cx="4601028" cy="394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01022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537256"/>
            <a:ext cx="8145462" cy="838200"/>
          </a:xfrm>
        </p:spPr>
        <p:txBody>
          <a:bodyPr/>
          <a:lstStyle/>
          <a:p>
            <a:r>
              <a:rPr lang="en-US" sz="1800" dirty="0" smtClean="0"/>
              <a:t>Functions of a Router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Routers Choose Best Paths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Routers use static routes and dynamic routing protocols to learn about remote networks and build their routing tables.</a:t>
            </a:r>
          </a:p>
          <a:p>
            <a:r>
              <a:rPr lang="en-US" dirty="0"/>
              <a:t>Routers use routing tables to determine the best path to send packets.</a:t>
            </a:r>
          </a:p>
          <a:p>
            <a:r>
              <a:rPr lang="en-US" dirty="0"/>
              <a:t>Routers encapsulate the packet and forward it to the interface indicated in routing table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642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41124" y="1407886"/>
            <a:ext cx="7602989" cy="885371"/>
          </a:xfrm>
        </p:spPr>
        <p:txBody>
          <a:bodyPr/>
          <a:lstStyle/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537256"/>
            <a:ext cx="8145462" cy="838200"/>
          </a:xfrm>
        </p:spPr>
        <p:txBody>
          <a:bodyPr/>
          <a:lstStyle/>
          <a:p>
            <a:r>
              <a:rPr lang="en-US" sz="1800" dirty="0" smtClean="0"/>
              <a:t>Functions of a Router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Routers Choose Best Paths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 l="39940" t="31548" r="21888" b="20238"/>
          <a:stretch>
            <a:fillRect/>
          </a:stretch>
        </p:blipFill>
        <p:spPr bwMode="auto">
          <a:xfrm>
            <a:off x="1057394" y="1625599"/>
            <a:ext cx="6707750" cy="4441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91152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27315" y="1494972"/>
            <a:ext cx="7661048" cy="4775200"/>
          </a:xfrm>
        </p:spPr>
        <p:txBody>
          <a:bodyPr/>
          <a:lstStyle/>
          <a:p>
            <a:pPr>
              <a:buNone/>
            </a:pPr>
            <a:r>
              <a:rPr lang="en-US" sz="2000" dirty="0" smtClean="0"/>
              <a:t>Basics tasks that should be first configured on a Cisco Router and Cisco Switch:</a:t>
            </a:r>
          </a:p>
          <a:p>
            <a:r>
              <a:rPr lang="en-US" sz="2000" b="1" dirty="0" smtClean="0"/>
              <a:t>Name the device –</a:t>
            </a:r>
            <a:r>
              <a:rPr lang="en-US" sz="2000" dirty="0" smtClean="0"/>
              <a:t> Distinguishes it from other routers</a:t>
            </a:r>
          </a:p>
          <a:p>
            <a:r>
              <a:rPr lang="en-US" sz="2000" b="1" dirty="0" smtClean="0"/>
              <a:t>Secure management access – </a:t>
            </a:r>
            <a:r>
              <a:rPr lang="en-US" sz="2000" dirty="0" smtClean="0"/>
              <a:t>Secures privileged EXEC, user EXEC, and Telnet access, and encrypts passwords to their highest level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pPr>
              <a:buNone/>
            </a:pPr>
            <a:endParaRPr lang="en-US" sz="2000" b="1" dirty="0" smtClean="0"/>
          </a:p>
          <a:p>
            <a:r>
              <a:rPr lang="en-US" sz="2000" b="1" dirty="0" smtClean="0"/>
              <a:t>Configure a banner –</a:t>
            </a:r>
            <a:r>
              <a:rPr lang="en-US" sz="2000" dirty="0" smtClean="0"/>
              <a:t> Provides legal notification of unauthorized access.</a:t>
            </a:r>
          </a:p>
          <a:p>
            <a:r>
              <a:rPr lang="en-US" sz="2000" b="1" dirty="0"/>
              <a:t>Save the Configuration </a:t>
            </a:r>
            <a:endParaRPr lang="en-US" sz="2000" dirty="0" smtClean="0"/>
          </a:p>
          <a:p>
            <a:pPr>
              <a:buNone/>
            </a:pPr>
            <a:endParaRPr lang="en-US" sz="2000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537256"/>
            <a:ext cx="8145462" cy="838200"/>
          </a:xfrm>
        </p:spPr>
        <p:txBody>
          <a:bodyPr/>
          <a:lstStyle/>
          <a:p>
            <a:r>
              <a:rPr lang="en-US" sz="1800" dirty="0" smtClean="0"/>
              <a:t>Basic Settings on a Router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Configure Basic Router Settings </a:t>
            </a:r>
            <a:endParaRPr 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 l="47410" t="52579" r="17228" b="15972"/>
          <a:stretch>
            <a:fillRect/>
          </a:stretch>
        </p:blipFill>
        <p:spPr bwMode="auto">
          <a:xfrm>
            <a:off x="3626075" y="3410857"/>
            <a:ext cx="3877809" cy="1938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4033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>
          <a:xfrm>
            <a:off x="386555" y="428852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>
                <a:cs typeface="Arial" pitchFamily="34" charset="0"/>
              </a:rPr>
              <a:t>Cisco IOS</a:t>
            </a:r>
            <a:r>
              <a:rPr lang="en-US" dirty="0" smtClean="0">
                <a:cs typeface="Arial" pitchFamily="34" charset="0"/>
              </a:rPr>
              <a:t/>
            </a:r>
            <a:br>
              <a:rPr lang="en-US" dirty="0" smtClean="0">
                <a:cs typeface="Arial" pitchFamily="34" charset="0"/>
              </a:rPr>
            </a:br>
            <a:r>
              <a:rPr lang="en-US" dirty="0" smtClean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Location of the Cisco IOS</a:t>
            </a:r>
            <a:endParaRPr lang="en-US" dirty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10243" name="Rectangle 6"/>
          <p:cNvSpPr>
            <a:spLocks noGrp="1" noChangeArrowheads="1"/>
          </p:cNvSpPr>
          <p:nvPr>
            <p:ph idx="1"/>
          </p:nvPr>
        </p:nvSpPr>
        <p:spPr>
          <a:xfrm>
            <a:off x="449943" y="1480457"/>
            <a:ext cx="8320542" cy="4898118"/>
          </a:xfrm>
        </p:spPr>
        <p:txBody>
          <a:bodyPr/>
          <a:lstStyle/>
          <a:p>
            <a:pPr marL="381000" indent="-381000" eaLnBrk="1" hangingPunct="1">
              <a:lnSpc>
                <a:spcPct val="75000"/>
              </a:lnSpc>
              <a:buFont typeface="Wingdings" pitchFamily="2" charset="2"/>
              <a:buNone/>
              <a:defRPr/>
            </a:pPr>
            <a:r>
              <a:rPr lang="en-US" altLang="ja-JP" dirty="0" smtClean="0">
                <a:ea typeface="ＭＳ Ｐゴシック" charset="-128"/>
                <a:cs typeface="Arial" pitchFamily="34" charset="0"/>
              </a:rPr>
              <a:t>Cisco IOS stored in </a:t>
            </a:r>
            <a:r>
              <a:rPr lang="en-US" altLang="ja-JP" b="1" dirty="0" smtClean="0">
                <a:ea typeface="ＭＳ Ｐゴシック" charset="-128"/>
                <a:cs typeface="Arial" pitchFamily="34" charset="0"/>
              </a:rPr>
              <a:t>Flash</a:t>
            </a:r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ja-JP" sz="2000" dirty="0" smtClean="0">
                <a:ea typeface="ＭＳ Ｐゴシック" charset="-128"/>
                <a:cs typeface="Arial" pitchFamily="34" charset="0"/>
              </a:rPr>
              <a:t>Non-volatile storage, not lost when power is lost</a:t>
            </a:r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ja-JP" sz="2000" dirty="0" smtClean="0">
                <a:ea typeface="ＭＳ Ｐゴシック" charset="-128"/>
                <a:cs typeface="Arial" pitchFamily="34" charset="0"/>
              </a:rPr>
              <a:t>Can be changed or overwritten as needed</a:t>
            </a:r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ja-JP" sz="2000" dirty="0" smtClean="0">
                <a:ea typeface="ＭＳ Ｐゴシック" charset="-128"/>
                <a:cs typeface="Arial" pitchFamily="34" charset="0"/>
              </a:rPr>
              <a:t>Can be used to store multiple versions of IOS</a:t>
            </a:r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ja-JP" sz="2000" dirty="0" smtClean="0">
                <a:ea typeface="ＭＳ Ｐゴシック" charset="-128"/>
                <a:cs typeface="Arial" pitchFamily="34" charset="0"/>
              </a:rPr>
              <a:t>IOS copied from flash to volatile RAM</a:t>
            </a:r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ja-JP" sz="2000" dirty="0" smtClean="0">
                <a:ea typeface="ＭＳ Ｐゴシック" charset="-128"/>
                <a:cs typeface="Arial" pitchFamily="34" charset="0"/>
              </a:rPr>
              <a:t>Quantity of flash and RAM memory determines IOS that can be used </a:t>
            </a:r>
          </a:p>
          <a:p>
            <a:pPr marL="0" indent="0" eaLnBrk="1" hangingPunct="1">
              <a:lnSpc>
                <a:spcPct val="75000"/>
              </a:lnSpc>
              <a:buFont typeface="Wingdings" pitchFamily="2" charset="2"/>
              <a:buNone/>
              <a:defRPr/>
            </a:pPr>
            <a:endParaRPr lang="en-US" altLang="ja-JP" sz="2000" dirty="0" smtClean="0">
              <a:ea typeface="ＭＳ Ｐゴシック" charset="-128"/>
              <a:cs typeface="Arial" pitchFamily="34" charset="0"/>
            </a:endParaRPr>
          </a:p>
        </p:txBody>
      </p:sp>
      <p:pic>
        <p:nvPicPr>
          <p:cNvPr id="12292" name="Picture 5" descr="C:\AriesWork\Content\NetworkBasics\Chapter 2\Graphics\Location of Cisco IO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174" y="4030662"/>
            <a:ext cx="3070225" cy="245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03200" y="1494972"/>
            <a:ext cx="3672114" cy="4775200"/>
          </a:xfrm>
        </p:spPr>
        <p:txBody>
          <a:bodyPr/>
          <a:lstStyle/>
          <a:p>
            <a:pPr>
              <a:buNone/>
            </a:pPr>
            <a:r>
              <a:rPr lang="en-US" sz="2000" dirty="0" smtClean="0"/>
              <a:t>To be available, a router interface  must be:</a:t>
            </a:r>
          </a:p>
          <a:p>
            <a:r>
              <a:rPr lang="en-US" sz="1800" dirty="0" smtClean="0"/>
              <a:t>Configured with an address and subnet mask .</a:t>
            </a:r>
          </a:p>
          <a:p>
            <a:r>
              <a:rPr lang="en-US" sz="1800" dirty="0"/>
              <a:t>Must be activated using no shutdown command</a:t>
            </a:r>
            <a:r>
              <a:rPr lang="en-US" sz="1800" dirty="0" smtClean="0"/>
              <a:t>. By default LAN and WAN interfaces are not activated. </a:t>
            </a:r>
          </a:p>
          <a:p>
            <a:r>
              <a:rPr lang="en-US" sz="1800" dirty="0" smtClean="0"/>
              <a:t>Serial cable end labeled DCE must be configured with the clock rate command.</a:t>
            </a:r>
          </a:p>
          <a:p>
            <a:r>
              <a:rPr lang="en-US" sz="1800" dirty="0" smtClean="0"/>
              <a:t>Optional description can be included.</a:t>
            </a: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537256"/>
            <a:ext cx="8145462" cy="838200"/>
          </a:xfrm>
        </p:spPr>
        <p:txBody>
          <a:bodyPr/>
          <a:lstStyle/>
          <a:p>
            <a:r>
              <a:rPr lang="en-US" sz="1800" dirty="0" smtClean="0"/>
              <a:t>Basic Settings on a Router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Configure an </a:t>
            </a:r>
            <a:r>
              <a:rPr lang="en-US" dirty="0" smtClean="0"/>
              <a:t>IPv4 </a:t>
            </a:r>
            <a:r>
              <a:rPr lang="en-US" dirty="0"/>
              <a:t>Router Interface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 l="47299" t="28572" r="17339" b="15079"/>
          <a:stretch>
            <a:fillRect/>
          </a:stretch>
        </p:blipFill>
        <p:spPr bwMode="auto">
          <a:xfrm>
            <a:off x="3933371" y="1596572"/>
            <a:ext cx="4601029" cy="4122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6176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537256"/>
            <a:ext cx="8145462" cy="838200"/>
          </a:xfrm>
        </p:spPr>
        <p:txBody>
          <a:bodyPr/>
          <a:lstStyle/>
          <a:p>
            <a:r>
              <a:rPr lang="en-US" sz="1800" dirty="0" smtClean="0"/>
              <a:t>Verify Connectivity of Directly Connected Networks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Verify Interface Settings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 l="48525" t="32452" r="18567" b="16071"/>
          <a:stretch>
            <a:fillRect/>
          </a:stretch>
        </p:blipFill>
        <p:spPr bwMode="auto">
          <a:xfrm>
            <a:off x="4441372" y="1480457"/>
            <a:ext cx="4455886" cy="3918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Content Placeholder 3"/>
          <p:cNvSpPr>
            <a:spLocks noGrp="1"/>
          </p:cNvSpPr>
          <p:nvPr>
            <p:ph idx="1"/>
          </p:nvPr>
        </p:nvSpPr>
        <p:spPr>
          <a:xfrm>
            <a:off x="740227" y="1632858"/>
            <a:ext cx="3091543" cy="4332514"/>
          </a:xfrm>
        </p:spPr>
        <p:txBody>
          <a:bodyPr/>
          <a:lstStyle/>
          <a:p>
            <a:pPr>
              <a:buNone/>
            </a:pPr>
            <a:r>
              <a:rPr lang="en-US" sz="1800" dirty="0" smtClean="0"/>
              <a:t>Show commands are used  to verify operation and configuration of interface:</a:t>
            </a:r>
          </a:p>
          <a:p>
            <a:r>
              <a:rPr lang="en-US" sz="1800" b="1" dirty="0" smtClean="0"/>
              <a:t>show ip interfaces brief</a:t>
            </a:r>
          </a:p>
          <a:p>
            <a:r>
              <a:rPr lang="en-US" sz="1800" b="1" dirty="0" smtClean="0"/>
              <a:t>show ip route</a:t>
            </a:r>
          </a:p>
          <a:p>
            <a:r>
              <a:rPr lang="en-US" sz="1800" b="1" dirty="0" smtClean="0"/>
              <a:t>show running-config </a:t>
            </a:r>
          </a:p>
          <a:p>
            <a:pPr>
              <a:buNone/>
            </a:pPr>
            <a:r>
              <a:rPr lang="en-US" sz="1800" dirty="0" smtClean="0"/>
              <a:t>Show commands are used to gather more detailed interface information:</a:t>
            </a:r>
          </a:p>
          <a:p>
            <a:r>
              <a:rPr lang="en-US" sz="1800" b="1" dirty="0" smtClean="0"/>
              <a:t>show interfaces</a:t>
            </a:r>
            <a:endParaRPr lang="en-US" sz="1800" dirty="0" smtClean="0"/>
          </a:p>
          <a:p>
            <a:r>
              <a:rPr lang="en-US" sz="1800" b="1" dirty="0" smtClean="0"/>
              <a:t>show ip interfaces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3336131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655638" y="537256"/>
            <a:ext cx="8145462" cy="838200"/>
          </a:xfrm>
        </p:spPr>
        <p:txBody>
          <a:bodyPr/>
          <a:lstStyle/>
          <a:p>
            <a:r>
              <a:rPr lang="en-US" sz="1800" dirty="0" smtClean="0"/>
              <a:t>Switching Packets between Networks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Send a Packet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42557" t="29569" r="11860" b="25137"/>
          <a:stretch>
            <a:fillRect/>
          </a:stretch>
        </p:blipFill>
        <p:spPr bwMode="auto">
          <a:xfrm>
            <a:off x="638628" y="1553029"/>
            <a:ext cx="7768327" cy="4339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9755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Switching Packets between Networks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Forward to the Next Hop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644525" y="1552575"/>
            <a:ext cx="8204200" cy="5000625"/>
          </a:xfrm>
        </p:spPr>
        <p:txBody>
          <a:bodyPr/>
          <a:lstStyle/>
          <a:p>
            <a:pPr eaLnBrk="1" hangingPunct="1">
              <a:lnSpc>
                <a:spcPct val="75000"/>
              </a:lnSpc>
              <a:buFont typeface="Wingdings" pitchFamily="2" charset="2"/>
              <a:buNone/>
            </a:pPr>
            <a:endParaRPr lang="en-US" sz="2000" dirty="0" smtClean="0"/>
          </a:p>
          <a:p>
            <a:pPr eaLnBrk="1" hangingPunct="1">
              <a:lnSpc>
                <a:spcPct val="75000"/>
              </a:lnSpc>
            </a:pPr>
            <a:endParaRPr lang="en-US" sz="2000" dirty="0" smtClean="0"/>
          </a:p>
          <a:p>
            <a:pPr eaLnBrk="1" hangingPunct="1">
              <a:lnSpc>
                <a:spcPct val="75000"/>
              </a:lnSpc>
            </a:pPr>
            <a:endParaRPr lang="en-US" sz="2000" dirty="0" smtClean="0"/>
          </a:p>
          <a:p>
            <a:pPr eaLnBrk="1" hangingPunct="1">
              <a:lnSpc>
                <a:spcPct val="75000"/>
              </a:lnSpc>
            </a:pPr>
            <a:endParaRPr lang="en-US" sz="2000" dirty="0" smtClean="0"/>
          </a:p>
          <a:p>
            <a:pPr eaLnBrk="1" hangingPunct="1">
              <a:lnSpc>
                <a:spcPct val="75000"/>
              </a:lnSpc>
            </a:pPr>
            <a:endParaRPr lang="en-US" sz="2000" dirty="0" smtClean="0"/>
          </a:p>
          <a:p>
            <a:pPr eaLnBrk="1" hangingPunct="1">
              <a:lnSpc>
                <a:spcPct val="75000"/>
              </a:lnSpc>
            </a:pPr>
            <a:endParaRPr lang="en-US" altLang="ja-JP" sz="2000" dirty="0" smtClean="0">
              <a:ea typeface="ＭＳ Ｐゴシック" pitchFamily="34" charset="-128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 l="46629" t="28770" r="14216" b="20437"/>
          <a:stretch>
            <a:fillRect/>
          </a:stretch>
        </p:blipFill>
        <p:spPr bwMode="auto">
          <a:xfrm>
            <a:off x="1727199" y="1393372"/>
            <a:ext cx="5994401" cy="43719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6151432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Switching Packets between Networks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Packet Routing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644525" y="1552575"/>
            <a:ext cx="8204200" cy="5000625"/>
          </a:xfrm>
        </p:spPr>
        <p:txBody>
          <a:bodyPr/>
          <a:lstStyle/>
          <a:p>
            <a:pPr eaLnBrk="1" hangingPunct="1">
              <a:lnSpc>
                <a:spcPct val="75000"/>
              </a:lnSpc>
              <a:buFont typeface="Wingdings" pitchFamily="2" charset="2"/>
              <a:buNone/>
            </a:pPr>
            <a:endParaRPr lang="en-US" sz="2000" dirty="0" smtClean="0"/>
          </a:p>
          <a:p>
            <a:pPr eaLnBrk="1" hangingPunct="1">
              <a:lnSpc>
                <a:spcPct val="75000"/>
              </a:lnSpc>
            </a:pPr>
            <a:endParaRPr lang="en-US" sz="2000" dirty="0" smtClean="0"/>
          </a:p>
          <a:p>
            <a:pPr eaLnBrk="1" hangingPunct="1">
              <a:lnSpc>
                <a:spcPct val="75000"/>
              </a:lnSpc>
            </a:pPr>
            <a:endParaRPr lang="en-US" sz="2000" dirty="0" smtClean="0"/>
          </a:p>
          <a:p>
            <a:pPr eaLnBrk="1" hangingPunct="1">
              <a:lnSpc>
                <a:spcPct val="75000"/>
              </a:lnSpc>
            </a:pPr>
            <a:endParaRPr lang="en-US" sz="2000" dirty="0" smtClean="0"/>
          </a:p>
          <a:p>
            <a:pPr eaLnBrk="1" hangingPunct="1">
              <a:lnSpc>
                <a:spcPct val="75000"/>
              </a:lnSpc>
            </a:pPr>
            <a:endParaRPr lang="en-US" sz="2000" dirty="0" smtClean="0"/>
          </a:p>
          <a:p>
            <a:pPr eaLnBrk="1" hangingPunct="1">
              <a:lnSpc>
                <a:spcPct val="75000"/>
              </a:lnSpc>
            </a:pPr>
            <a:endParaRPr lang="en-US" altLang="ja-JP" sz="2000" dirty="0" smtClean="0">
              <a:ea typeface="ＭＳ Ｐゴシック" pitchFamily="34" charset="-128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 l="46325" t="29167" r="14031" b="20238"/>
          <a:stretch>
            <a:fillRect/>
          </a:stretch>
        </p:blipFill>
        <p:spPr bwMode="auto">
          <a:xfrm>
            <a:off x="1393372" y="1422400"/>
            <a:ext cx="6647542" cy="4761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8857154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Switching Packets between Networks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Reach the Destination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l="44687" t="29158" r="13031" b="20810"/>
          <a:stretch>
            <a:fillRect/>
          </a:stretch>
        </p:blipFill>
        <p:spPr bwMode="auto">
          <a:xfrm>
            <a:off x="776652" y="1364343"/>
            <a:ext cx="6872377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51596334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Statically Learned Routes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Default Static Routes Example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8970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kern="0" dirty="0" smtClean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631370" y="1451428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>
              <a:solidFill>
                <a:srgbClr val="000000"/>
              </a:solidFill>
            </a:endParaRPr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kern="0" dirty="0" smtClean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580570" y="1400629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kern="0" dirty="0" smtClean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559481" y="1442585"/>
            <a:ext cx="8221662" cy="4437062"/>
          </a:xfrm>
        </p:spPr>
        <p:txBody>
          <a:bodyPr/>
          <a:lstStyle/>
          <a:p>
            <a:pPr lvl="1">
              <a:defRPr/>
            </a:pPr>
            <a:endParaRPr lang="en-US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 smtClean="0">
              <a:cs typeface="Arial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 l="48748" t="33929" r="18790" b="14484"/>
          <a:stretch>
            <a:fillRect/>
          </a:stretch>
        </p:blipFill>
        <p:spPr bwMode="auto">
          <a:xfrm>
            <a:off x="1799771" y="1596572"/>
            <a:ext cx="5341258" cy="4772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54726339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Statically Learned Routes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Static Routes Example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8970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kern="0" dirty="0" smtClean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631370" y="1451428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sz="1800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>
              <a:solidFill>
                <a:srgbClr val="000000"/>
              </a:solidFill>
            </a:endParaRPr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kern="0" dirty="0" smtClean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580570" y="1400629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>
              <a:solidFill>
                <a:srgbClr val="000000"/>
              </a:solidFill>
            </a:endParaRPr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kern="0" dirty="0" smtClean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559481" y="1442585"/>
            <a:ext cx="8221662" cy="4437062"/>
          </a:xfrm>
        </p:spPr>
        <p:txBody>
          <a:bodyPr/>
          <a:lstStyle/>
          <a:p>
            <a:pPr lvl="1">
              <a:defRPr/>
            </a:pPr>
            <a:endParaRPr lang="en-US" dirty="0" smtClean="0"/>
          </a:p>
          <a:p>
            <a:pPr marL="0" indent="0" eaLnBrk="1" hangingPunct="1">
              <a:buFont typeface="Wingdings" pitchFamily="2" charset="2"/>
              <a:buNone/>
              <a:defRPr/>
            </a:pPr>
            <a:endParaRPr lang="en-US" dirty="0" smtClean="0">
              <a:cs typeface="Arial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370" y="1377496"/>
            <a:ext cx="6115050" cy="5095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165795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Dynamic Routing Protocols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Dynamic Routing</a:t>
            </a:r>
            <a:endParaRPr lang="en-US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sp>
        <p:nvSpPr>
          <p:cNvPr id="5" name="Content Placeholder 3"/>
          <p:cNvSpPr txBox="1">
            <a:spLocks/>
          </p:cNvSpPr>
          <p:nvPr/>
        </p:nvSpPr>
        <p:spPr bwMode="auto">
          <a:xfrm>
            <a:off x="478970" y="1386114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Content Placeholder 3"/>
          <p:cNvSpPr txBox="1">
            <a:spLocks/>
          </p:cNvSpPr>
          <p:nvPr/>
        </p:nvSpPr>
        <p:spPr bwMode="auto">
          <a:xfrm>
            <a:off x="631370" y="1451428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sz="1800" dirty="0" smtClean="0"/>
          </a:p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693738" lvl="1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Content Placeholder 3"/>
          <p:cNvSpPr txBox="1">
            <a:spLocks/>
          </p:cNvSpPr>
          <p:nvPr/>
        </p:nvSpPr>
        <p:spPr bwMode="auto">
          <a:xfrm>
            <a:off x="580570" y="1400629"/>
            <a:ext cx="8055430" cy="50872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marL="236538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lang="en-US" dirty="0" smtClean="0"/>
          </a:p>
          <a:p>
            <a:pPr marL="236538" lvl="0" indent="-236538" algn="l" defTabSz="814388">
              <a:lnSpc>
                <a:spcPct val="95000"/>
              </a:lnSpc>
              <a:spcBef>
                <a:spcPct val="50000"/>
              </a:spcBef>
              <a:buClr>
                <a:srgbClr val="708CA1"/>
              </a:buClr>
              <a:buFont typeface="Wingdings" pitchFamily="2" charset="2"/>
              <a:buChar char="§"/>
            </a:pPr>
            <a:endParaRPr kumimoji="0" lang="en-US" b="0" i="0" u="none" strike="noStrike" kern="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>
            <p:ph idx="1"/>
          </p:nvPr>
        </p:nvSpPr>
        <p:spPr>
          <a:xfrm>
            <a:off x="515938" y="1428071"/>
            <a:ext cx="8221662" cy="4437062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2000" dirty="0"/>
              <a:t>Dynamic routing is used by routers to share information about the reachability and status of remote networks. It p</a:t>
            </a:r>
            <a:r>
              <a:rPr lang="en-US" sz="2000" dirty="0">
                <a:cs typeface="Arial" charset="0"/>
              </a:rPr>
              <a:t>erforms</a:t>
            </a:r>
            <a:r>
              <a:rPr lang="en-US" sz="2000" dirty="0"/>
              <a:t> network discovery and maintains routing tables.</a:t>
            </a:r>
            <a:endParaRPr lang="en-US" sz="2000" dirty="0">
              <a:cs typeface="Arial" charset="0"/>
            </a:endParaRPr>
          </a:p>
          <a:p>
            <a:pPr marL="0" indent="0">
              <a:buNone/>
              <a:defRPr/>
            </a:pPr>
            <a:endParaRPr lang="en-US" dirty="0" smtClean="0">
              <a:cs typeface="Arial" charset="0"/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 l="48303" t="41667" r="16335" b="15873"/>
          <a:stretch>
            <a:fillRect/>
          </a:stretch>
        </p:blipFill>
        <p:spPr bwMode="auto">
          <a:xfrm>
            <a:off x="1843314" y="2511657"/>
            <a:ext cx="5283199" cy="3566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314010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/>
              <a:t>Types of Routing Protocols</a:t>
            </a:r>
            <a:br>
              <a:rPr lang="en-US" sz="1800" dirty="0" smtClean="0"/>
            </a:br>
            <a:r>
              <a:rPr lang="en-US" sz="2800" dirty="0" smtClean="0"/>
              <a:t>Classifying Routing Protocols</a:t>
            </a:r>
            <a:endParaRPr lang="en-US" sz="2800" dirty="0" smtClean="0">
              <a:solidFill>
                <a:schemeClr val="accent5">
                  <a:lumMod val="75000"/>
                </a:schemeClr>
              </a:solidFill>
              <a:cs typeface="Arial" pitchFamily="34" charset="0"/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5658" y="1436234"/>
            <a:ext cx="6139542" cy="5162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891355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xfrm>
            <a:off x="419555" y="443593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>
                <a:cs typeface="Arial" pitchFamily="34" charset="0"/>
              </a:rPr>
              <a:t>Accessing a Cisco IOS Device</a:t>
            </a:r>
            <a:br>
              <a:rPr lang="en-US" sz="1800" dirty="0" smtClean="0">
                <a:cs typeface="Arial" pitchFamily="34" charset="0"/>
              </a:rPr>
            </a:br>
            <a:r>
              <a:rPr lang="en-US" dirty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Console Access Method</a:t>
            </a:r>
          </a:p>
        </p:txBody>
      </p:sp>
      <p:sp>
        <p:nvSpPr>
          <p:cNvPr id="14339" name="Rectangle 6"/>
          <p:cNvSpPr>
            <a:spLocks noGrp="1" noChangeArrowheads="1"/>
          </p:cNvSpPr>
          <p:nvPr>
            <p:ph idx="1"/>
          </p:nvPr>
        </p:nvSpPr>
        <p:spPr>
          <a:xfrm>
            <a:off x="465366" y="1503363"/>
            <a:ext cx="8264525" cy="2603500"/>
          </a:xfrm>
        </p:spPr>
        <p:txBody>
          <a:bodyPr/>
          <a:lstStyle/>
          <a:p>
            <a:pPr marL="381000" indent="-381000" eaLnBrk="1" hangingPunct="1">
              <a:lnSpc>
                <a:spcPct val="75000"/>
              </a:lnSpc>
              <a:buFont typeface="Wingdings" pitchFamily="2" charset="2"/>
              <a:buNone/>
              <a:defRPr/>
            </a:pPr>
            <a:r>
              <a:rPr lang="en-US" altLang="ja-JP" sz="2000" dirty="0" smtClean="0">
                <a:ea typeface="ＭＳ Ｐゴシック" charset="-128"/>
                <a:cs typeface="Arial" pitchFamily="34" charset="0"/>
              </a:rPr>
              <a:t>Most common methods to access the CLI:</a:t>
            </a:r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ja-JP" sz="2000" dirty="0" smtClean="0">
                <a:ea typeface="ＭＳ Ｐゴシック" charset="-128"/>
                <a:cs typeface="Arial" pitchFamily="34" charset="0"/>
              </a:rPr>
              <a:t>Console</a:t>
            </a:r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ja-JP" sz="2000" dirty="0" smtClean="0">
                <a:ea typeface="ＭＳ Ｐゴシック" charset="-128"/>
                <a:cs typeface="Arial" pitchFamily="34" charset="0"/>
              </a:rPr>
              <a:t>Telnet or SSH</a:t>
            </a:r>
          </a:p>
          <a:p>
            <a:pPr eaLnBrk="1" hangingPunct="1">
              <a:lnSpc>
                <a:spcPct val="75000"/>
              </a:lnSpc>
              <a:defRPr/>
            </a:pPr>
            <a:r>
              <a:rPr lang="en-US" altLang="ja-JP" sz="2000" dirty="0" smtClean="0">
                <a:ea typeface="ＭＳ Ｐゴシック" charset="-128"/>
                <a:cs typeface="Arial" pitchFamily="34" charset="0"/>
              </a:rPr>
              <a:t>AUX port</a:t>
            </a:r>
          </a:p>
          <a:p>
            <a:pPr marL="0" indent="0" eaLnBrk="1" hangingPunct="1">
              <a:lnSpc>
                <a:spcPct val="75000"/>
              </a:lnSpc>
              <a:buFont typeface="Wingdings" pitchFamily="2" charset="2"/>
              <a:buNone/>
              <a:defRPr/>
            </a:pPr>
            <a:endParaRPr lang="en-US" altLang="ja-JP" sz="2000" dirty="0">
              <a:ea typeface="ＭＳ Ｐゴシック" charset="-128"/>
            </a:endParaRPr>
          </a:p>
          <a:p>
            <a:pPr marL="0" indent="0" eaLnBrk="1" hangingPunct="1">
              <a:lnSpc>
                <a:spcPct val="75000"/>
              </a:lnSpc>
              <a:buFont typeface="Wingdings" pitchFamily="2" charset="2"/>
              <a:buNone/>
              <a:defRPr/>
            </a:pPr>
            <a:endParaRPr lang="en-US" altLang="ja-JP" sz="2000" dirty="0" smtClean="0">
              <a:ea typeface="ＭＳ Ｐゴシック" charset="-128"/>
            </a:endParaRPr>
          </a:p>
        </p:txBody>
      </p:sp>
      <p:pic>
        <p:nvPicPr>
          <p:cNvPr id="1434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100" y="3173413"/>
            <a:ext cx="6975475" cy="241458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39725" y="492125"/>
            <a:ext cx="8456613" cy="871538"/>
          </a:xfrm>
        </p:spPr>
        <p:txBody>
          <a:bodyPr/>
          <a:lstStyle/>
          <a:p>
            <a:pPr eaLnBrk="1" hangingPunct="1">
              <a:tabLst>
                <a:tab pos="4803775" algn="l"/>
              </a:tabLst>
              <a:defRPr/>
            </a:pPr>
            <a:r>
              <a:rPr lang="en-US" sz="1800" dirty="0" smtClean="0"/>
              <a:t>Types of Routing Protocols</a:t>
            </a:r>
            <a:r>
              <a:rPr lang="en-US" sz="1800" dirty="0"/>
              <a:t/>
            </a:r>
            <a:br>
              <a:rPr lang="en-US" sz="1800" dirty="0"/>
            </a:br>
            <a:r>
              <a:rPr lang="en-US" sz="2800" dirty="0" smtClean="0"/>
              <a:t>Routing Protocol Characteristics</a:t>
            </a:r>
            <a:endParaRPr lang="en-US" sz="28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344" y="1440601"/>
            <a:ext cx="8389256" cy="4353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03154877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51838" y="624114"/>
            <a:ext cx="8456613" cy="812800"/>
          </a:xfrm>
        </p:spPr>
        <p:txBody>
          <a:bodyPr/>
          <a:lstStyle/>
          <a:p>
            <a:pPr eaLnBrk="1" hangingPunct="1">
              <a:tabLst>
                <a:tab pos="4803775" algn="l"/>
              </a:tabLst>
              <a:defRPr/>
            </a:pPr>
            <a:r>
              <a:rPr lang="en-US" sz="2800" dirty="0" smtClean="0"/>
              <a:t>RIP Configuration</a:t>
            </a:r>
            <a:endParaRPr lang="en-US" sz="2800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9339" y="1625600"/>
            <a:ext cx="6543232" cy="3982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7404428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235724" y="493485"/>
            <a:ext cx="8456613" cy="885372"/>
          </a:xfrm>
        </p:spPr>
        <p:txBody>
          <a:bodyPr/>
          <a:lstStyle/>
          <a:p>
            <a:pPr eaLnBrk="1" hangingPunct="1">
              <a:tabLst>
                <a:tab pos="4803775" algn="l"/>
              </a:tabLst>
              <a:defRPr/>
            </a:pPr>
            <a:r>
              <a:rPr lang="en-US" sz="1800" dirty="0" smtClean="0"/>
              <a:t>Configuring the RIP Protocol</a:t>
            </a:r>
            <a:br>
              <a:rPr lang="en-US" sz="1800" dirty="0" smtClean="0"/>
            </a:br>
            <a:r>
              <a:rPr lang="en-US" sz="2800" dirty="0" smtClean="0"/>
              <a:t>Configuring Passive Interfaces</a:t>
            </a:r>
            <a:endParaRPr lang="en-US" sz="2800" dirty="0"/>
          </a:p>
        </p:txBody>
      </p:sp>
      <p:pic>
        <p:nvPicPr>
          <p:cNvPr id="2458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020" y="3581400"/>
            <a:ext cx="4257675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48" y="1724700"/>
            <a:ext cx="4973638" cy="195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6648" y="3904343"/>
            <a:ext cx="371089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000" dirty="0" smtClean="0"/>
              <a:t>Sending </a:t>
            </a:r>
            <a:r>
              <a:rPr lang="en-US" sz="2000" dirty="0"/>
              <a:t>out unneeded updates on a LAN impacts the network in three ways:</a:t>
            </a:r>
          </a:p>
          <a:p>
            <a:pPr marL="342900" indent="-342900" algn="l"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sz="2000" dirty="0"/>
              <a:t>Wasted Bandwidth </a:t>
            </a:r>
          </a:p>
          <a:p>
            <a:pPr marL="342900" indent="-342900" algn="l"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sz="2000" dirty="0" smtClean="0"/>
              <a:t>Wasted Resources</a:t>
            </a:r>
          </a:p>
          <a:p>
            <a:pPr marL="342900" indent="-342900" algn="l">
              <a:buClr>
                <a:schemeClr val="accent5">
                  <a:lumMod val="75000"/>
                </a:schemeClr>
              </a:buClr>
              <a:buFont typeface="Wingdings" pitchFamily="2" charset="2"/>
              <a:buChar char="§"/>
            </a:pPr>
            <a:r>
              <a:rPr lang="en-US" sz="2000" dirty="0" smtClean="0"/>
              <a:t>Security </a:t>
            </a:r>
            <a:r>
              <a:rPr lang="en-US" sz="2000" dirty="0"/>
              <a:t>Risk </a:t>
            </a:r>
          </a:p>
        </p:txBody>
      </p:sp>
    </p:spTree>
    <p:extLst>
      <p:ext uri="{BB962C8B-B14F-4D97-AF65-F5344CB8AC3E}">
        <p14:creationId xmlns:p14="http://schemas.microsoft.com/office/powerpoint/2010/main" val="2616049485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235724" y="493485"/>
            <a:ext cx="8456613" cy="885372"/>
          </a:xfrm>
        </p:spPr>
        <p:txBody>
          <a:bodyPr/>
          <a:lstStyle/>
          <a:p>
            <a:pPr eaLnBrk="1" hangingPunct="1">
              <a:tabLst>
                <a:tab pos="4803775" algn="l"/>
              </a:tabLst>
              <a:defRPr/>
            </a:pPr>
            <a:r>
              <a:rPr lang="en-US" sz="1800" dirty="0" smtClean="0"/>
              <a:t>Configuring the RIP Protocol</a:t>
            </a:r>
            <a:br>
              <a:rPr lang="en-US" sz="1800" dirty="0" smtClean="0"/>
            </a:br>
            <a:r>
              <a:rPr lang="en-US" sz="2800" dirty="0" smtClean="0"/>
              <a:t>Propagating a Default Route</a:t>
            </a:r>
            <a:endParaRPr lang="en-US" sz="2800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038" y="1535113"/>
            <a:ext cx="5157561" cy="188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229" y="3260759"/>
            <a:ext cx="4393291" cy="3453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47835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374650" y="433388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>
                <a:cs typeface="Arial" pitchFamily="34" charset="0"/>
              </a:rPr>
              <a:t>Accessing a Cisco IOS Device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Terminal Emulation Programs</a:t>
            </a:r>
          </a:p>
        </p:txBody>
      </p:sp>
      <p:sp>
        <p:nvSpPr>
          <p:cNvPr id="15363" name="Rectangle 6"/>
          <p:cNvSpPr>
            <a:spLocks noGrp="1" noChangeArrowheads="1"/>
          </p:cNvSpPr>
          <p:nvPr>
            <p:ph idx="1"/>
          </p:nvPr>
        </p:nvSpPr>
        <p:spPr>
          <a:xfrm>
            <a:off x="478746" y="1827213"/>
            <a:ext cx="3454400" cy="4572000"/>
          </a:xfrm>
        </p:spPr>
        <p:txBody>
          <a:bodyPr/>
          <a:lstStyle/>
          <a:p>
            <a:pPr marL="0" indent="0">
              <a:buFont typeface="Wingdings" pitchFamily="2" charset="2"/>
              <a:buNone/>
              <a:defRPr/>
            </a:pPr>
            <a:r>
              <a:rPr lang="en-US" sz="2000" dirty="0" smtClean="0"/>
              <a:t>Software available </a:t>
            </a:r>
            <a:r>
              <a:rPr lang="en-US" sz="2000" dirty="0"/>
              <a:t>for connecting to a networking </a:t>
            </a:r>
            <a:r>
              <a:rPr lang="en-US" sz="2000" dirty="0" smtClean="0"/>
              <a:t>device:</a:t>
            </a:r>
          </a:p>
          <a:p>
            <a:pPr>
              <a:defRPr/>
            </a:pPr>
            <a:r>
              <a:rPr lang="en-US" sz="2000" dirty="0" err="1" smtClean="0"/>
              <a:t>PuTTY</a:t>
            </a:r>
            <a:endParaRPr lang="en-US" sz="2000" dirty="0" smtClean="0"/>
          </a:p>
          <a:p>
            <a:pPr>
              <a:defRPr/>
            </a:pPr>
            <a:r>
              <a:rPr lang="en-US" sz="2000" dirty="0" err="1" smtClean="0"/>
              <a:t>Tera</a:t>
            </a:r>
            <a:r>
              <a:rPr lang="en-US" sz="2000" dirty="0" smtClean="0"/>
              <a:t> </a:t>
            </a:r>
            <a:r>
              <a:rPr lang="en-US" sz="2000" dirty="0"/>
              <a:t>Term</a:t>
            </a:r>
          </a:p>
          <a:p>
            <a:pPr>
              <a:defRPr/>
            </a:pPr>
            <a:r>
              <a:rPr lang="en-US" sz="2000" dirty="0" err="1"/>
              <a:t>SecureCRT</a:t>
            </a:r>
            <a:endParaRPr lang="en-US" sz="2000" dirty="0"/>
          </a:p>
          <a:p>
            <a:pPr>
              <a:defRPr/>
            </a:pPr>
            <a:r>
              <a:rPr lang="en-US" sz="2000" dirty="0"/>
              <a:t>HyperTerminal</a:t>
            </a:r>
          </a:p>
          <a:p>
            <a:pPr>
              <a:defRPr/>
            </a:pPr>
            <a:r>
              <a:rPr lang="en-US" sz="2000" dirty="0"/>
              <a:t>OS X Terminal</a:t>
            </a:r>
          </a:p>
          <a:p>
            <a:pPr marL="381000" indent="-381000" eaLnBrk="1" hangingPunct="1">
              <a:lnSpc>
                <a:spcPct val="75000"/>
              </a:lnSpc>
              <a:buFont typeface="Wingdings" pitchFamily="2" charset="2"/>
              <a:buNone/>
              <a:defRPr/>
            </a:pPr>
            <a:endParaRPr lang="en-US" altLang="ja-JP" sz="2000" dirty="0" smtClean="0">
              <a:ea typeface="ＭＳ Ｐゴシック" charset="-128"/>
            </a:endParaRPr>
          </a:p>
        </p:txBody>
      </p:sp>
      <p:pic>
        <p:nvPicPr>
          <p:cNvPr id="174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338" y="1392238"/>
            <a:ext cx="4410075" cy="4711700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1796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347663" y="444500"/>
            <a:ext cx="8143875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>
                <a:cs typeface="Arial" pitchFamily="34" charset="0"/>
              </a:rPr>
              <a:t>Navigating the IOS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Cisco IOS Modes of Operation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205" y="1297441"/>
            <a:ext cx="6402704" cy="533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298450" y="514350"/>
            <a:ext cx="8145463" cy="838200"/>
          </a:xfrm>
        </p:spPr>
        <p:txBody>
          <a:bodyPr/>
          <a:lstStyle/>
          <a:p>
            <a:pPr eaLnBrk="1" hangingPunct="1">
              <a:defRPr/>
            </a:pPr>
            <a:r>
              <a:rPr lang="en-US" sz="1800" dirty="0" smtClean="0">
                <a:cs typeface="Arial" pitchFamily="34" charset="0"/>
              </a:rPr>
              <a:t>Navigating the IOS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>
                <a:solidFill>
                  <a:schemeClr val="accent5">
                    <a:lumMod val="75000"/>
                  </a:schemeClr>
                </a:solidFill>
                <a:cs typeface="Arial" pitchFamily="34" charset="0"/>
              </a:rPr>
              <a:t>Primary Modes</a:t>
            </a:r>
          </a:p>
        </p:txBody>
      </p:sp>
      <p:pic>
        <p:nvPicPr>
          <p:cNvPr id="1945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88" y="1527175"/>
            <a:ext cx="7773987" cy="4408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>
    <p:wipe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18958</TotalTime>
  <Pages>28</Pages>
  <Words>1821</Words>
  <Application>Microsoft Office PowerPoint</Application>
  <PresentationFormat>On-screen Show (4:3)</PresentationFormat>
  <Paragraphs>434</Paragraphs>
  <Slides>63</Slides>
  <Notes>63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63</vt:i4>
      </vt:variant>
    </vt:vector>
  </HeadingPairs>
  <TitlesOfParts>
    <vt:vector size="65" baseType="lpstr">
      <vt:lpstr>PPT-TMPLT-WHT_C</vt:lpstr>
      <vt:lpstr>NetAcad-4F_PPT-WHT_060408</vt:lpstr>
      <vt:lpstr>Basics of Switch and Router configurations</vt:lpstr>
      <vt:lpstr>Cisco IOS Operating Systems</vt:lpstr>
      <vt:lpstr>Cisco IOS Operating Systems (cont.)</vt:lpstr>
      <vt:lpstr>Cisco IOS Purpose of OS</vt:lpstr>
      <vt:lpstr>Cisco IOS Location of the Cisco IOS</vt:lpstr>
      <vt:lpstr>Accessing a Cisco IOS Device Console Access Method</vt:lpstr>
      <vt:lpstr>Accessing a Cisco IOS Device Terminal Emulation Programs</vt:lpstr>
      <vt:lpstr>Navigating the IOS Cisco IOS Modes of Operation</vt:lpstr>
      <vt:lpstr>Navigating the IOS Primary Modes</vt:lpstr>
      <vt:lpstr>Navigating the IOS Global Configuration Mode and Submodes</vt:lpstr>
      <vt:lpstr>Navigating the IOS Navigating Between IOS Modes</vt:lpstr>
      <vt:lpstr>The Command Structure IOS Command Structure</vt:lpstr>
      <vt:lpstr>The Command Structure Context-Sensitive Help</vt:lpstr>
      <vt:lpstr>The Command Structure Command Syntax Check</vt:lpstr>
      <vt:lpstr>The Command Structure IOS Examination Commands</vt:lpstr>
      <vt:lpstr>The Command Structure The show version Command</vt:lpstr>
      <vt:lpstr>Getting Basic</vt:lpstr>
      <vt:lpstr>Hostnames Why the Switch</vt:lpstr>
      <vt:lpstr> Securing Device Access</vt:lpstr>
      <vt:lpstr> Securing Privileged EXEC Access Mode</vt:lpstr>
      <vt:lpstr> Securing User EXEC Access</vt:lpstr>
      <vt:lpstr> Encrypting Password Display</vt:lpstr>
      <vt:lpstr>Limiting Access to Device Configurations Banner Messages</vt:lpstr>
      <vt:lpstr>Saving Configurations Configuration Files</vt:lpstr>
      <vt:lpstr>Addressing Schemes</vt:lpstr>
      <vt:lpstr>Ports and Addresses IP Addressing of Devices</vt:lpstr>
      <vt:lpstr> Enable IP on a Switch</vt:lpstr>
      <vt:lpstr>Verifying Connectivity Testing End-to-End Connectivity</vt:lpstr>
      <vt:lpstr>Communicating in Same Network</vt:lpstr>
      <vt:lpstr> MAC and IP Addresses</vt:lpstr>
      <vt:lpstr>Default Gateway</vt:lpstr>
      <vt:lpstr>Communicating with Remote Network</vt:lpstr>
      <vt:lpstr>Switch Configuration</vt:lpstr>
      <vt:lpstr>Preparing for Basic Switch Management</vt:lpstr>
      <vt:lpstr>Basic Switch Configuration Preparing for Basic Switch Management (cont.)</vt:lpstr>
      <vt:lpstr>Basic Switch Configuration Preparing for Basic Switch Management (cont.)</vt:lpstr>
      <vt:lpstr>Configuring Switch Ports Verifying Switch Port Configuration</vt:lpstr>
      <vt:lpstr> Switch Port Security: Operation</vt:lpstr>
      <vt:lpstr>Switch Port Security Port Security: Violation Modes</vt:lpstr>
      <vt:lpstr>Switch Port Security Dynamic Port Security Defaults</vt:lpstr>
      <vt:lpstr>Switch Port Security Configuring Dynamic Port Security</vt:lpstr>
      <vt:lpstr>Switch Port Security Configuring Port Security Sticky</vt:lpstr>
      <vt:lpstr>Routing Concepts</vt:lpstr>
      <vt:lpstr>Functions of a Router Why Routing?</vt:lpstr>
      <vt:lpstr>Functions of a Router Routers are Computers</vt:lpstr>
      <vt:lpstr>Functions of a Router Routers Interconnect Networks</vt:lpstr>
      <vt:lpstr>Functions of a Router Routers Choose Best Paths</vt:lpstr>
      <vt:lpstr>Functions of a Router Routers Choose Best Paths</vt:lpstr>
      <vt:lpstr>Basic Settings on a Router  Configure Basic Router Settings </vt:lpstr>
      <vt:lpstr>Basic Settings on a Router  Configure an IPv4 Router Interface</vt:lpstr>
      <vt:lpstr>Verify Connectivity of Directly Connected Networks  Verify Interface Settings</vt:lpstr>
      <vt:lpstr>Switching Packets between Networks Send a Packet</vt:lpstr>
      <vt:lpstr>Switching Packets between Networks  Forward to the Next Hop</vt:lpstr>
      <vt:lpstr>Switching Packets between Networks  Packet Routing</vt:lpstr>
      <vt:lpstr>Switching Packets between Networks   Reach the Destination</vt:lpstr>
      <vt:lpstr>Statically Learned Routes  Default Static Routes Example</vt:lpstr>
      <vt:lpstr>Statically Learned Routes  Static Routes Example</vt:lpstr>
      <vt:lpstr>Dynamic Routing Protocols Dynamic Routing</vt:lpstr>
      <vt:lpstr>Types of Routing Protocols Classifying Routing Protocols</vt:lpstr>
      <vt:lpstr>Types of Routing Protocols Routing Protocol Characteristics</vt:lpstr>
      <vt:lpstr>RIP Configuration</vt:lpstr>
      <vt:lpstr>Configuring the RIP Protocol Configuring Passive Interfaces</vt:lpstr>
      <vt:lpstr>Configuring the RIP Protocol Propagating a Default Route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User</cp:lastModifiedBy>
  <cp:revision>785</cp:revision>
  <cp:lastPrinted>1999-01-27T00:54:54Z</cp:lastPrinted>
  <dcterms:created xsi:type="dcterms:W3CDTF">2006-10-23T15:07:30Z</dcterms:created>
  <dcterms:modified xsi:type="dcterms:W3CDTF">2018-11-24T02:53:13Z</dcterms:modified>
</cp:coreProperties>
</file>